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1" r:id="rId4"/>
    <p:sldMasterId id="2147483689" r:id="rId5"/>
  </p:sldMasterIdLst>
  <p:notesMasterIdLst>
    <p:notesMasterId r:id="rId31"/>
  </p:notesMasterIdLst>
  <p:sldIdLst>
    <p:sldId id="256" r:id="rId6"/>
    <p:sldId id="368" r:id="rId7"/>
    <p:sldId id="337" r:id="rId8"/>
    <p:sldId id="385" r:id="rId9"/>
    <p:sldId id="386" r:id="rId10"/>
    <p:sldId id="382" r:id="rId11"/>
    <p:sldId id="369" r:id="rId12"/>
    <p:sldId id="383" r:id="rId13"/>
    <p:sldId id="384" r:id="rId14"/>
    <p:sldId id="370" r:id="rId15"/>
    <p:sldId id="371" r:id="rId16"/>
    <p:sldId id="372" r:id="rId17"/>
    <p:sldId id="363" r:id="rId18"/>
    <p:sldId id="389" r:id="rId19"/>
    <p:sldId id="390" r:id="rId20"/>
    <p:sldId id="345" r:id="rId21"/>
    <p:sldId id="346" r:id="rId22"/>
    <p:sldId id="391" r:id="rId23"/>
    <p:sldId id="356" r:id="rId24"/>
    <p:sldId id="393" r:id="rId25"/>
    <p:sldId id="338" r:id="rId26"/>
    <p:sldId id="339" r:id="rId27"/>
    <p:sldId id="340" r:id="rId28"/>
    <p:sldId id="341" r:id="rId29"/>
    <p:sldId id="343" r:id="rId30"/>
  </p:sldIdLst>
  <p:sldSz cx="9144000" cy="6858000" type="screen4x3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263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Sheet1!$B$2:$B$5</c:f>
            </c:numRef>
          </c:val>
        </c:ser>
        <c:ser>
          <c:idx val="1"/>
          <c:order val="1"/>
          <c:tx>
            <c:strRef>
              <c:f>Sheet1!$C$1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Sheet1!$D$2:$D$5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1282048"/>
        <c:axId val="96743808"/>
      </c:barChart>
      <c:catAx>
        <c:axId val="91282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e-IL"/>
          </a:p>
        </c:txPr>
        <c:crossAx val="96743808"/>
        <c:crosses val="autoZero"/>
        <c:auto val="1"/>
        <c:lblAlgn val="ctr"/>
        <c:lblOffset val="100"/>
        <c:noMultiLvlLbl val="0"/>
      </c:catAx>
      <c:valAx>
        <c:axId val="96743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12820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Sheet1!$B$2:$B$5</c:f>
            </c:numRef>
          </c:val>
        </c:ser>
        <c:ser>
          <c:idx val="1"/>
          <c:order val="1"/>
          <c:tx>
            <c:strRef>
              <c:f>Sheet1!$C$1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Sheet1!$D$2:$D$5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807168"/>
        <c:axId val="96821248"/>
      </c:barChart>
      <c:catAx>
        <c:axId val="96807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e-IL"/>
          </a:p>
        </c:txPr>
        <c:crossAx val="96821248"/>
        <c:crosses val="autoZero"/>
        <c:auto val="1"/>
        <c:lblAlgn val="ctr"/>
        <c:lblOffset val="100"/>
        <c:noMultiLvlLbl val="0"/>
      </c:catAx>
      <c:valAx>
        <c:axId val="9682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68071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Sheet1!$B$2:$B$5</c:f>
            </c:numRef>
          </c:val>
        </c:ser>
        <c:ser>
          <c:idx val="1"/>
          <c:order val="1"/>
          <c:tx>
            <c:strRef>
              <c:f>Sheet1!$C$1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Sheet1!$D$2:$D$5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686592"/>
        <c:axId val="90688128"/>
      </c:barChart>
      <c:catAx>
        <c:axId val="90686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e-IL"/>
          </a:p>
        </c:txPr>
        <c:crossAx val="90688128"/>
        <c:crosses val="autoZero"/>
        <c:auto val="1"/>
        <c:lblAlgn val="ctr"/>
        <c:lblOffset val="100"/>
        <c:noMultiLvlLbl val="0"/>
      </c:catAx>
      <c:valAx>
        <c:axId val="9068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06865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Sheet1!$B$2:$B$5</c:f>
            </c:numRef>
          </c:val>
        </c:ser>
        <c:ser>
          <c:idx val="1"/>
          <c:order val="1"/>
          <c:tx>
            <c:strRef>
              <c:f>Sheet1!$C$1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</c:multiLvlStrRef>
          </c:cat>
          <c:val>
            <c:numRef>
              <c:f>Sheet1!$D$2:$D$5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842240"/>
        <c:axId val="90843776"/>
      </c:barChart>
      <c:catAx>
        <c:axId val="90842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e-IL"/>
          </a:p>
        </c:txPr>
        <c:crossAx val="90843776"/>
        <c:crosses val="autoZero"/>
        <c:auto val="1"/>
        <c:lblAlgn val="ctr"/>
        <c:lblOffset val="100"/>
        <c:noMultiLvlLbl val="0"/>
      </c:catAx>
      <c:valAx>
        <c:axId val="9084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08422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CBD7F-4B9F-4178-9EAA-80698441573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BDDF7B7F-BD0C-4A0A-BB9F-CC9ED9336273}">
      <dgm:prSet phldrT="[טקסט]"/>
      <dgm:spPr/>
      <dgm:t>
        <a:bodyPr/>
        <a:lstStyle/>
        <a:p>
          <a:pPr algn="ctr" rtl="1"/>
          <a:r>
            <a:rPr lang="he-IL" b="1" dirty="0" smtClean="0">
              <a:latin typeface="Aharoni" panose="02010803020104030203" pitchFamily="2" charset="-79"/>
              <a:cs typeface="Aharoni" panose="02010803020104030203" pitchFamily="2" charset="-79"/>
            </a:rPr>
            <a:t>אירוע ארצי 2/7/15 – </a:t>
          </a:r>
        </a:p>
        <a:p>
          <a:pPr algn="ctr" rtl="1"/>
          <a:r>
            <a:rPr lang="he-IL" b="1" dirty="0" smtClean="0">
              <a:latin typeface="Aharoni" panose="02010803020104030203" pitchFamily="2" charset="-79"/>
              <a:cs typeface="Aharoni" panose="02010803020104030203" pitchFamily="2" charset="-79"/>
            </a:rPr>
            <a:t>רב ענפי</a:t>
          </a:r>
        </a:p>
        <a:p>
          <a:pPr algn="ctr" rtl="1"/>
          <a:r>
            <a:rPr lang="he-IL" b="1" dirty="0" smtClean="0">
              <a:latin typeface="Aharoni" panose="02010803020104030203" pitchFamily="2" charset="-79"/>
              <a:cs typeface="Aharoni" panose="02010803020104030203" pitchFamily="2" charset="-79"/>
            </a:rPr>
            <a:t>ענפים אישיים וענפי כדור</a:t>
          </a:r>
          <a:endParaRPr lang="he-IL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AC53611-B942-4D5C-91A2-2D5BDBC20A6D}" type="parTrans" cxnId="{85D99AC6-4CB0-4068-82DC-3226E6F002EC}">
      <dgm:prSet/>
      <dgm:spPr/>
      <dgm:t>
        <a:bodyPr/>
        <a:lstStyle/>
        <a:p>
          <a:pPr rtl="1"/>
          <a:endParaRPr lang="he-IL"/>
        </a:p>
      </dgm:t>
    </dgm:pt>
    <dgm:pt modelId="{CDD11E70-C983-4E43-A27E-48A31E156D35}" type="sibTrans" cxnId="{85D99AC6-4CB0-4068-82DC-3226E6F002EC}">
      <dgm:prSet/>
      <dgm:spPr/>
      <dgm:t>
        <a:bodyPr/>
        <a:lstStyle/>
        <a:p>
          <a:pPr rtl="1"/>
          <a:endParaRPr lang="he-IL"/>
        </a:p>
      </dgm:t>
    </dgm:pt>
    <dgm:pt modelId="{A385F765-B4F1-4B5D-8050-D965CA64229B}">
      <dgm:prSet phldrT="[טקסט]"/>
      <dgm:spPr/>
      <dgm:t>
        <a:bodyPr/>
        <a:lstStyle/>
        <a:p>
          <a:pPr algn="ctr" rtl="1"/>
          <a:r>
            <a:rPr lang="he-IL" b="1" dirty="0" smtClean="0">
              <a:latin typeface="Aharoni" panose="02010803020104030203" pitchFamily="2" charset="-79"/>
              <a:cs typeface="Aharoni" panose="02010803020104030203" pitchFamily="2" charset="-79"/>
            </a:rPr>
            <a:t>אירוע אזורי משולב</a:t>
          </a:r>
        </a:p>
        <a:p>
          <a:pPr algn="ctr" rtl="1"/>
          <a:r>
            <a:rPr lang="he-IL" b="1" dirty="0" smtClean="0">
              <a:latin typeface="Aharoni" panose="02010803020104030203" pitchFamily="2" charset="-79"/>
              <a:cs typeface="Aharoni" panose="02010803020104030203" pitchFamily="2" charset="-79"/>
            </a:rPr>
            <a:t>ענפים אישיים וענפי כדור</a:t>
          </a:r>
          <a:endParaRPr lang="he-IL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B1D2D4D-FDD7-4521-898C-D18F8EABBF72}" type="parTrans" cxnId="{65A5E850-108B-48C8-A826-9F7AF79B51E4}">
      <dgm:prSet/>
      <dgm:spPr/>
      <dgm:t>
        <a:bodyPr/>
        <a:lstStyle/>
        <a:p>
          <a:pPr rtl="1"/>
          <a:endParaRPr lang="he-IL"/>
        </a:p>
      </dgm:t>
    </dgm:pt>
    <dgm:pt modelId="{3637DEA8-E0C0-4B04-8C7E-12FC71538B59}" type="sibTrans" cxnId="{65A5E850-108B-48C8-A826-9F7AF79B51E4}">
      <dgm:prSet/>
      <dgm:spPr/>
      <dgm:t>
        <a:bodyPr/>
        <a:lstStyle/>
        <a:p>
          <a:pPr rtl="1"/>
          <a:endParaRPr lang="he-IL"/>
        </a:p>
      </dgm:t>
    </dgm:pt>
    <dgm:pt modelId="{81C58D4A-47B5-4C07-A38A-AFB2B6090153}">
      <dgm:prSet phldrT="[טקסט]"/>
      <dgm:spPr/>
      <dgm:t>
        <a:bodyPr/>
        <a:lstStyle/>
        <a:p>
          <a:pPr algn="ctr" rtl="1"/>
          <a:r>
            <a:rPr lang="he-IL" b="1" dirty="0" smtClean="0">
              <a:latin typeface="Aharoni" panose="02010803020104030203" pitchFamily="2" charset="-79"/>
              <a:cs typeface="Aharoni" panose="02010803020104030203" pitchFamily="2" charset="-79"/>
            </a:rPr>
            <a:t>אירוע מקומי ענפי/ משולב </a:t>
          </a:r>
        </a:p>
        <a:p>
          <a:pPr algn="ctr" rtl="1"/>
          <a:r>
            <a:rPr lang="he-IL" b="1" dirty="0" smtClean="0">
              <a:latin typeface="Aharoni" panose="02010803020104030203" pitchFamily="2" charset="-79"/>
              <a:cs typeface="Aharoni" panose="02010803020104030203" pitchFamily="2" charset="-79"/>
            </a:rPr>
            <a:t>ענפים אישיים וענפי כדור</a:t>
          </a:r>
          <a:endParaRPr lang="he-IL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D61E1FA-4466-4940-AD21-485A62419FAB}" type="parTrans" cxnId="{61EF0CF4-EE6C-4644-864F-2E091682E406}">
      <dgm:prSet/>
      <dgm:spPr/>
      <dgm:t>
        <a:bodyPr/>
        <a:lstStyle/>
        <a:p>
          <a:pPr rtl="1"/>
          <a:endParaRPr lang="he-IL"/>
        </a:p>
      </dgm:t>
    </dgm:pt>
    <dgm:pt modelId="{ED17AFE9-30AC-46FE-8B45-ECCD154A7837}" type="sibTrans" cxnId="{61EF0CF4-EE6C-4644-864F-2E091682E406}">
      <dgm:prSet/>
      <dgm:spPr/>
      <dgm:t>
        <a:bodyPr/>
        <a:lstStyle/>
        <a:p>
          <a:pPr rtl="1"/>
          <a:endParaRPr lang="he-IL"/>
        </a:p>
      </dgm:t>
    </dgm:pt>
    <dgm:pt modelId="{4291EA3C-9668-4AAC-ADD7-21586B53E23F}" type="pres">
      <dgm:prSet presAssocID="{A63CBD7F-4B9F-4178-9EAA-8069844157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3223487-35DE-42B4-B8B9-7C7EE409CD47}" type="pres">
      <dgm:prSet presAssocID="{BDDF7B7F-BD0C-4A0A-BB9F-CC9ED9336273}" presName="parentLin" presStyleCnt="0"/>
      <dgm:spPr/>
    </dgm:pt>
    <dgm:pt modelId="{98E38B59-BCFF-4540-886C-C7E6A0C973C0}" type="pres">
      <dgm:prSet presAssocID="{BDDF7B7F-BD0C-4A0A-BB9F-CC9ED9336273}" presName="parentLeftMargin" presStyleLbl="node1" presStyleIdx="0" presStyleCnt="3"/>
      <dgm:spPr/>
      <dgm:t>
        <a:bodyPr/>
        <a:lstStyle/>
        <a:p>
          <a:pPr rtl="1"/>
          <a:endParaRPr lang="he-IL"/>
        </a:p>
      </dgm:t>
    </dgm:pt>
    <dgm:pt modelId="{463682C2-9CC1-4F4D-8226-B17BCB57EFFD}" type="pres">
      <dgm:prSet presAssocID="{BDDF7B7F-BD0C-4A0A-BB9F-CC9ED9336273}" presName="parentText" presStyleLbl="node1" presStyleIdx="0" presStyleCnt="3" custScaleX="133426" custScaleY="153834" custLinFactNeighborX="-53123" custLinFactNeighborY="151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68BE72-AC4F-4C08-B89D-04DCCFDC5F04}" type="pres">
      <dgm:prSet presAssocID="{BDDF7B7F-BD0C-4A0A-BB9F-CC9ED9336273}" presName="negativeSpace" presStyleCnt="0"/>
      <dgm:spPr/>
    </dgm:pt>
    <dgm:pt modelId="{27217201-9755-4330-AFB7-768BBB0220FA}" type="pres">
      <dgm:prSet presAssocID="{BDDF7B7F-BD0C-4A0A-BB9F-CC9ED9336273}" presName="childText" presStyleLbl="conFgAcc1" presStyleIdx="0" presStyleCnt="3">
        <dgm:presLayoutVars>
          <dgm:bulletEnabled val="1"/>
        </dgm:presLayoutVars>
      </dgm:prSet>
      <dgm:spPr/>
    </dgm:pt>
    <dgm:pt modelId="{8FDF7939-9183-48FC-A3F1-37C013514537}" type="pres">
      <dgm:prSet presAssocID="{CDD11E70-C983-4E43-A27E-48A31E156D35}" presName="spaceBetweenRectangles" presStyleCnt="0"/>
      <dgm:spPr/>
    </dgm:pt>
    <dgm:pt modelId="{96BABF7F-A4B2-4AFF-9349-BBD9CCED25C6}" type="pres">
      <dgm:prSet presAssocID="{A385F765-B4F1-4B5D-8050-D965CA64229B}" presName="parentLin" presStyleCnt="0"/>
      <dgm:spPr/>
    </dgm:pt>
    <dgm:pt modelId="{979988F9-ADF0-40A1-82F9-BDB53E85F7FC}" type="pres">
      <dgm:prSet presAssocID="{A385F765-B4F1-4B5D-8050-D965CA64229B}" presName="parentLeftMargin" presStyleLbl="node1" presStyleIdx="0" presStyleCnt="3"/>
      <dgm:spPr/>
      <dgm:t>
        <a:bodyPr/>
        <a:lstStyle/>
        <a:p>
          <a:pPr rtl="1"/>
          <a:endParaRPr lang="he-IL"/>
        </a:p>
      </dgm:t>
    </dgm:pt>
    <dgm:pt modelId="{6255989F-4DB9-4E12-AB6B-4487205380D5}" type="pres">
      <dgm:prSet presAssocID="{A385F765-B4F1-4B5D-8050-D965CA64229B}" presName="parentText" presStyleLbl="node1" presStyleIdx="1" presStyleCnt="3" custScaleX="110125" custScaleY="116617" custLinFactNeighborX="92225" custLinFactNeighborY="216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E7C1EB-B0C3-4E95-87AC-EA9ACF127168}" type="pres">
      <dgm:prSet presAssocID="{A385F765-B4F1-4B5D-8050-D965CA64229B}" presName="negativeSpace" presStyleCnt="0"/>
      <dgm:spPr/>
    </dgm:pt>
    <dgm:pt modelId="{6A11A1C9-5E61-456E-BA6E-B16F9CC3EFEC}" type="pres">
      <dgm:prSet presAssocID="{A385F765-B4F1-4B5D-8050-D965CA64229B}" presName="childText" presStyleLbl="conFgAcc1" presStyleIdx="1" presStyleCnt="3">
        <dgm:presLayoutVars>
          <dgm:bulletEnabled val="1"/>
        </dgm:presLayoutVars>
      </dgm:prSet>
      <dgm:spPr/>
    </dgm:pt>
    <dgm:pt modelId="{A8EB74D8-7D2B-4411-9A79-772FFFEDD7BE}" type="pres">
      <dgm:prSet presAssocID="{3637DEA8-E0C0-4B04-8C7E-12FC71538B59}" presName="spaceBetweenRectangles" presStyleCnt="0"/>
      <dgm:spPr/>
    </dgm:pt>
    <dgm:pt modelId="{ECF23A14-6286-4E51-8E08-A5C704B47192}" type="pres">
      <dgm:prSet presAssocID="{81C58D4A-47B5-4C07-A38A-AFB2B6090153}" presName="parentLin" presStyleCnt="0"/>
      <dgm:spPr/>
    </dgm:pt>
    <dgm:pt modelId="{B06C6B8B-D7A9-448A-9929-9426E39AE877}" type="pres">
      <dgm:prSet presAssocID="{81C58D4A-47B5-4C07-A38A-AFB2B6090153}" presName="parentLeftMargin" presStyleLbl="node1" presStyleIdx="1" presStyleCnt="3"/>
      <dgm:spPr/>
      <dgm:t>
        <a:bodyPr/>
        <a:lstStyle/>
        <a:p>
          <a:pPr rtl="1"/>
          <a:endParaRPr lang="he-IL"/>
        </a:p>
      </dgm:t>
    </dgm:pt>
    <dgm:pt modelId="{747C8E52-5C58-4343-9904-1F0FE0FB0A98}" type="pres">
      <dgm:prSet presAssocID="{81C58D4A-47B5-4C07-A38A-AFB2B6090153}" presName="parentText" presStyleLbl="node1" presStyleIdx="2" presStyleCnt="3" custScaleX="99763" custScaleY="121054" custLinFactX="4831" custLinFactNeighborX="100000" custLinFactNeighborY="76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16BF6D-BEF3-4679-9E61-B34CAB8EF044}" type="pres">
      <dgm:prSet presAssocID="{81C58D4A-47B5-4C07-A38A-AFB2B6090153}" presName="negativeSpace" presStyleCnt="0"/>
      <dgm:spPr/>
    </dgm:pt>
    <dgm:pt modelId="{E3382651-9F14-4A7F-BFB0-F448518E228E}" type="pres">
      <dgm:prSet presAssocID="{81C58D4A-47B5-4C07-A38A-AFB2B60901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21B258-3C90-4D41-A270-F04A3EBB314D}" type="presOf" srcId="{A385F765-B4F1-4B5D-8050-D965CA64229B}" destId="{6255989F-4DB9-4E12-AB6B-4487205380D5}" srcOrd="1" destOrd="0" presId="urn:microsoft.com/office/officeart/2005/8/layout/list1"/>
    <dgm:cxn modelId="{0120CF30-D608-4769-86E1-29A9F011677C}" type="presOf" srcId="{81C58D4A-47B5-4C07-A38A-AFB2B6090153}" destId="{747C8E52-5C58-4343-9904-1F0FE0FB0A98}" srcOrd="1" destOrd="0" presId="urn:microsoft.com/office/officeart/2005/8/layout/list1"/>
    <dgm:cxn modelId="{61EF0CF4-EE6C-4644-864F-2E091682E406}" srcId="{A63CBD7F-4B9F-4178-9EAA-80698441573E}" destId="{81C58D4A-47B5-4C07-A38A-AFB2B6090153}" srcOrd="2" destOrd="0" parTransId="{1D61E1FA-4466-4940-AD21-485A62419FAB}" sibTransId="{ED17AFE9-30AC-46FE-8B45-ECCD154A7837}"/>
    <dgm:cxn modelId="{0408DC48-7B29-443C-887B-A7485873685D}" type="presOf" srcId="{81C58D4A-47B5-4C07-A38A-AFB2B6090153}" destId="{B06C6B8B-D7A9-448A-9929-9426E39AE877}" srcOrd="0" destOrd="0" presId="urn:microsoft.com/office/officeart/2005/8/layout/list1"/>
    <dgm:cxn modelId="{BB9EEE47-2EA2-49C7-9630-35C69D3D06BF}" type="presOf" srcId="{A63CBD7F-4B9F-4178-9EAA-80698441573E}" destId="{4291EA3C-9668-4AAC-ADD7-21586B53E23F}" srcOrd="0" destOrd="0" presId="urn:microsoft.com/office/officeart/2005/8/layout/list1"/>
    <dgm:cxn modelId="{DF53A124-5439-4BB2-970A-BB65A20FB5CE}" type="presOf" srcId="{BDDF7B7F-BD0C-4A0A-BB9F-CC9ED9336273}" destId="{463682C2-9CC1-4F4D-8226-B17BCB57EFFD}" srcOrd="1" destOrd="0" presId="urn:microsoft.com/office/officeart/2005/8/layout/list1"/>
    <dgm:cxn modelId="{65A5E850-108B-48C8-A826-9F7AF79B51E4}" srcId="{A63CBD7F-4B9F-4178-9EAA-80698441573E}" destId="{A385F765-B4F1-4B5D-8050-D965CA64229B}" srcOrd="1" destOrd="0" parTransId="{8B1D2D4D-FDD7-4521-898C-D18F8EABBF72}" sibTransId="{3637DEA8-E0C0-4B04-8C7E-12FC71538B59}"/>
    <dgm:cxn modelId="{0081E9F2-1F26-4F64-A9D5-CFA11BCAF2CD}" type="presOf" srcId="{A385F765-B4F1-4B5D-8050-D965CA64229B}" destId="{979988F9-ADF0-40A1-82F9-BDB53E85F7FC}" srcOrd="0" destOrd="0" presId="urn:microsoft.com/office/officeart/2005/8/layout/list1"/>
    <dgm:cxn modelId="{85D99AC6-4CB0-4068-82DC-3226E6F002EC}" srcId="{A63CBD7F-4B9F-4178-9EAA-80698441573E}" destId="{BDDF7B7F-BD0C-4A0A-BB9F-CC9ED9336273}" srcOrd="0" destOrd="0" parTransId="{5AC53611-B942-4D5C-91A2-2D5BDBC20A6D}" sibTransId="{CDD11E70-C983-4E43-A27E-48A31E156D35}"/>
    <dgm:cxn modelId="{5F9B50AA-BE8D-44AA-B15B-DCFFB476D72F}" type="presOf" srcId="{BDDF7B7F-BD0C-4A0A-BB9F-CC9ED9336273}" destId="{98E38B59-BCFF-4540-886C-C7E6A0C973C0}" srcOrd="0" destOrd="0" presId="urn:microsoft.com/office/officeart/2005/8/layout/list1"/>
    <dgm:cxn modelId="{ACD5A3CA-1F88-447E-B6E3-79BBDCF1555E}" type="presParOf" srcId="{4291EA3C-9668-4AAC-ADD7-21586B53E23F}" destId="{A3223487-35DE-42B4-B8B9-7C7EE409CD47}" srcOrd="0" destOrd="0" presId="urn:microsoft.com/office/officeart/2005/8/layout/list1"/>
    <dgm:cxn modelId="{A6936EBD-A282-44F3-A6E5-9B736BECFED9}" type="presParOf" srcId="{A3223487-35DE-42B4-B8B9-7C7EE409CD47}" destId="{98E38B59-BCFF-4540-886C-C7E6A0C973C0}" srcOrd="0" destOrd="0" presId="urn:microsoft.com/office/officeart/2005/8/layout/list1"/>
    <dgm:cxn modelId="{3B6F8991-4AAA-430C-9A27-3EFBA5CBE275}" type="presParOf" srcId="{A3223487-35DE-42B4-B8B9-7C7EE409CD47}" destId="{463682C2-9CC1-4F4D-8226-B17BCB57EFFD}" srcOrd="1" destOrd="0" presId="urn:microsoft.com/office/officeart/2005/8/layout/list1"/>
    <dgm:cxn modelId="{837A4135-68D3-4043-A7AB-0F6115D424C4}" type="presParOf" srcId="{4291EA3C-9668-4AAC-ADD7-21586B53E23F}" destId="{7368BE72-AC4F-4C08-B89D-04DCCFDC5F04}" srcOrd="1" destOrd="0" presId="urn:microsoft.com/office/officeart/2005/8/layout/list1"/>
    <dgm:cxn modelId="{3565299D-EA87-4CCF-8030-FD213293BD94}" type="presParOf" srcId="{4291EA3C-9668-4AAC-ADD7-21586B53E23F}" destId="{27217201-9755-4330-AFB7-768BBB0220FA}" srcOrd="2" destOrd="0" presId="urn:microsoft.com/office/officeart/2005/8/layout/list1"/>
    <dgm:cxn modelId="{6F6C5E8A-2833-45CA-B534-EC4C86EFD74A}" type="presParOf" srcId="{4291EA3C-9668-4AAC-ADD7-21586B53E23F}" destId="{8FDF7939-9183-48FC-A3F1-37C013514537}" srcOrd="3" destOrd="0" presId="urn:microsoft.com/office/officeart/2005/8/layout/list1"/>
    <dgm:cxn modelId="{D9021078-4AAF-4903-8C4D-B4A7FB875144}" type="presParOf" srcId="{4291EA3C-9668-4AAC-ADD7-21586B53E23F}" destId="{96BABF7F-A4B2-4AFF-9349-BBD9CCED25C6}" srcOrd="4" destOrd="0" presId="urn:microsoft.com/office/officeart/2005/8/layout/list1"/>
    <dgm:cxn modelId="{AD63B39B-0598-48DC-980C-A67AA0019B65}" type="presParOf" srcId="{96BABF7F-A4B2-4AFF-9349-BBD9CCED25C6}" destId="{979988F9-ADF0-40A1-82F9-BDB53E85F7FC}" srcOrd="0" destOrd="0" presId="urn:microsoft.com/office/officeart/2005/8/layout/list1"/>
    <dgm:cxn modelId="{8A44AA2B-4636-431C-B039-FB9144CDB17A}" type="presParOf" srcId="{96BABF7F-A4B2-4AFF-9349-BBD9CCED25C6}" destId="{6255989F-4DB9-4E12-AB6B-4487205380D5}" srcOrd="1" destOrd="0" presId="urn:microsoft.com/office/officeart/2005/8/layout/list1"/>
    <dgm:cxn modelId="{D6C3776D-E716-4827-9F82-5A21A8492E00}" type="presParOf" srcId="{4291EA3C-9668-4AAC-ADD7-21586B53E23F}" destId="{4BE7C1EB-B0C3-4E95-87AC-EA9ACF127168}" srcOrd="5" destOrd="0" presId="urn:microsoft.com/office/officeart/2005/8/layout/list1"/>
    <dgm:cxn modelId="{C56D77CE-9AD5-4C71-84AD-207115211B16}" type="presParOf" srcId="{4291EA3C-9668-4AAC-ADD7-21586B53E23F}" destId="{6A11A1C9-5E61-456E-BA6E-B16F9CC3EFEC}" srcOrd="6" destOrd="0" presId="urn:microsoft.com/office/officeart/2005/8/layout/list1"/>
    <dgm:cxn modelId="{C89BB9AB-7D1C-4793-B0D6-51E48A55C2A6}" type="presParOf" srcId="{4291EA3C-9668-4AAC-ADD7-21586B53E23F}" destId="{A8EB74D8-7D2B-4411-9A79-772FFFEDD7BE}" srcOrd="7" destOrd="0" presId="urn:microsoft.com/office/officeart/2005/8/layout/list1"/>
    <dgm:cxn modelId="{A4053C48-498D-4B2D-8BF4-8CA2F6E84FD3}" type="presParOf" srcId="{4291EA3C-9668-4AAC-ADD7-21586B53E23F}" destId="{ECF23A14-6286-4E51-8E08-A5C704B47192}" srcOrd="8" destOrd="0" presId="urn:microsoft.com/office/officeart/2005/8/layout/list1"/>
    <dgm:cxn modelId="{C56B438F-7124-4B34-8A50-3A8EF760C60E}" type="presParOf" srcId="{ECF23A14-6286-4E51-8E08-A5C704B47192}" destId="{B06C6B8B-D7A9-448A-9929-9426E39AE877}" srcOrd="0" destOrd="0" presId="urn:microsoft.com/office/officeart/2005/8/layout/list1"/>
    <dgm:cxn modelId="{5712D49F-FF9C-436F-8D39-A696F7A01274}" type="presParOf" srcId="{ECF23A14-6286-4E51-8E08-A5C704B47192}" destId="{747C8E52-5C58-4343-9904-1F0FE0FB0A98}" srcOrd="1" destOrd="0" presId="urn:microsoft.com/office/officeart/2005/8/layout/list1"/>
    <dgm:cxn modelId="{6B43C45E-B742-4C69-83F4-6E31D476ACCC}" type="presParOf" srcId="{4291EA3C-9668-4AAC-ADD7-21586B53E23F}" destId="{0716BF6D-BEF3-4679-9E61-B34CAB8EF044}" srcOrd="9" destOrd="0" presId="urn:microsoft.com/office/officeart/2005/8/layout/list1"/>
    <dgm:cxn modelId="{E91D17F8-6C24-4853-92F0-FE9B2D22F68A}" type="presParOf" srcId="{4291EA3C-9668-4AAC-ADD7-21586B53E23F}" destId="{E3382651-9F14-4A7F-BFB0-F448518E22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17201-9755-4330-AFB7-768BBB0220FA}">
      <dsp:nvSpPr>
        <dsp:cNvPr id="0" name=""/>
        <dsp:cNvSpPr/>
      </dsp:nvSpPr>
      <dsp:spPr>
        <a:xfrm>
          <a:off x="0" y="827141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682C2-9CC1-4F4D-8226-B17BCB57EFFD}">
      <dsp:nvSpPr>
        <dsp:cNvPr id="0" name=""/>
        <dsp:cNvSpPr/>
      </dsp:nvSpPr>
      <dsp:spPr>
        <a:xfrm>
          <a:off x="142881" y="72012"/>
          <a:ext cx="5693554" cy="11352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אירוע ארצי 2/7/15 – 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רב ענפי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ענפים אישיים וענפי כדור</a:t>
          </a:r>
          <a:endParaRPr lang="he-IL" sz="25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98301" y="127432"/>
        <a:ext cx="5582714" cy="1024454"/>
      </dsp:txXfrm>
    </dsp:sp>
    <dsp:sp modelId="{6A11A1C9-5E61-456E-BA6E-B16F9CC3EFEC}">
      <dsp:nvSpPr>
        <dsp:cNvPr id="0" name=""/>
        <dsp:cNvSpPr/>
      </dsp:nvSpPr>
      <dsp:spPr>
        <a:xfrm>
          <a:off x="0" y="2083774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5989F-4DB9-4E12-AB6B-4487205380D5}">
      <dsp:nvSpPr>
        <dsp:cNvPr id="0" name=""/>
        <dsp:cNvSpPr/>
      </dsp:nvSpPr>
      <dsp:spPr>
        <a:xfrm>
          <a:off x="585901" y="1608119"/>
          <a:ext cx="4699254" cy="86063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אירוע אזורי משולב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ענפים אישיים וענפי כדור</a:t>
          </a:r>
          <a:endParaRPr lang="he-IL" sz="25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627914" y="1650132"/>
        <a:ext cx="4615228" cy="776607"/>
      </dsp:txXfrm>
    </dsp:sp>
    <dsp:sp modelId="{E3382651-9F14-4A7F-BFB0-F448518E228E}">
      <dsp:nvSpPr>
        <dsp:cNvPr id="0" name=""/>
        <dsp:cNvSpPr/>
      </dsp:nvSpPr>
      <dsp:spPr>
        <a:xfrm>
          <a:off x="0" y="3373153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8E52-5C58-4343-9904-1F0FE0FB0A98}">
      <dsp:nvSpPr>
        <dsp:cNvPr id="0" name=""/>
        <dsp:cNvSpPr/>
      </dsp:nvSpPr>
      <dsp:spPr>
        <a:xfrm>
          <a:off x="815748" y="2854413"/>
          <a:ext cx="4257086" cy="8933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אירוע מקומי ענפי/ משולב 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ענפים אישיים וענפי כדור</a:t>
          </a:r>
          <a:endParaRPr lang="he-IL" sz="25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859359" y="2898024"/>
        <a:ext cx="4169864" cy="80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FD7BC0-FAEE-4DE4-885C-6D9E2ED4E954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967349-CAB0-4627-BB41-8973555884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171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F86F3-7977-4C77-9386-20EA28FF2ECC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7349-CAB0-4627-BB41-897355588483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961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F86F3-7977-4C77-9386-20EA28FF2ECC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F86F3-7977-4C77-9386-20EA28FF2ECC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07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2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668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0636" y="1557340"/>
            <a:ext cx="7908681" cy="71913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0631" y="2222500"/>
            <a:ext cx="7910146" cy="1854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0631" y="1557338"/>
            <a:ext cx="930520" cy="6651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574" y="2293983"/>
            <a:ext cx="7832480" cy="1639887"/>
          </a:xfrm>
        </p:spPr>
        <p:txBody>
          <a:bodyPr anchor="ctr" anchorCtr="1"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615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5519" y="1631144"/>
            <a:ext cx="7341577" cy="501676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5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39"/>
            <a:ext cx="8229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solidFill>
            <a:srgbClr val="336699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2" y="1535113"/>
            <a:ext cx="4041531" cy="639762"/>
          </a:xfrm>
          <a:solidFill>
            <a:srgbClr val="336699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2" y="2174875"/>
            <a:ext cx="4041531" cy="39512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261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92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31" y="981075"/>
            <a:ext cx="423789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23935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39"/>
            <a:ext cx="8229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4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46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79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757992"/>
            <a:ext cx="3008435" cy="6771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00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982661"/>
            <a:ext cx="5486400" cy="3847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84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9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3322" y="298461"/>
            <a:ext cx="535531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235" y="298461"/>
            <a:ext cx="6370026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2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Rotem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3" y="712788"/>
            <a:ext cx="1334968" cy="48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 flipH="1">
            <a:off x="650631" y="1557338"/>
            <a:ext cx="7910146" cy="2519362"/>
            <a:chOff x="650631" y="1557338"/>
            <a:chExt cx="7910146" cy="2519362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650633" y="1557340"/>
              <a:ext cx="7908681" cy="71913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50631" y="2222500"/>
              <a:ext cx="7910146" cy="185420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0631" y="1557338"/>
              <a:ext cx="930520" cy="66516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6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574" y="2293949"/>
            <a:ext cx="7832480" cy="1639887"/>
          </a:xfrm>
        </p:spPr>
        <p:txBody>
          <a:bodyPr anchor="ctr" anchorCtr="1"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9615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7701" y="1632292"/>
            <a:ext cx="7010400" cy="52322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796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lang="he-IL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022E69-DD32-4AFE-A7DD-947EF57D9B43}" type="datetime13">
              <a:rPr lang="he-IL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10.08.2016</a:t>
            </a:fld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075698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e-IL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שם הקובץ</a:t>
            </a:r>
            <a:endParaRPr lang="he-IL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Group 13"/>
          <p:cNvGrpSpPr/>
          <p:nvPr userDrawn="1"/>
        </p:nvGrpSpPr>
        <p:grpSpPr>
          <a:xfrm flipH="1">
            <a:off x="650631" y="1557338"/>
            <a:ext cx="7910146" cy="2519362"/>
            <a:chOff x="650631" y="1557338"/>
            <a:chExt cx="7910146" cy="2519362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650633" y="1557340"/>
              <a:ext cx="7908681" cy="71913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650631" y="2222500"/>
              <a:ext cx="7910146" cy="185420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50631" y="1557338"/>
              <a:ext cx="930520" cy="66516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796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lang="he-IL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022E69-DD32-4AFE-A7DD-947EF57D9B43}" type="datetime13">
              <a:rPr lang="he-IL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10.08.2016</a:t>
            </a:fld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34663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90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  <a:noFill/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11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+ תוכן ממורכ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  <a:noFill/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63519" y="1445154"/>
            <a:ext cx="6816968" cy="396769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"/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32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+ תוכן פרוס על השק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  <a:noFill/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1" y="1126067"/>
            <a:ext cx="8720666" cy="499533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70592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שקף ריק ללא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1" y="704850"/>
            <a:ext cx="90868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Rectangle 1"/>
          <p:cNvSpPr/>
          <p:nvPr userDrawn="1"/>
        </p:nvSpPr>
        <p:spPr>
          <a:xfrm>
            <a:off x="19051" y="704850"/>
            <a:ext cx="90868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1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898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 + טקסט ותוכן מחולק 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7" y="287490"/>
            <a:ext cx="8680450" cy="46166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82" y="981075"/>
            <a:ext cx="4232275" cy="51117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7" y="981075"/>
            <a:ext cx="4232275" cy="51117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12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Rotem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4" y="712788"/>
            <a:ext cx="1334968" cy="48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 flipH="1">
            <a:off x="650631" y="1557338"/>
            <a:ext cx="7910146" cy="2519362"/>
            <a:chOff x="650631" y="1557338"/>
            <a:chExt cx="7910146" cy="2519362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650633" y="1557340"/>
              <a:ext cx="7908681" cy="71913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50631" y="2222500"/>
              <a:ext cx="7910146" cy="185420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0631" y="1557338"/>
              <a:ext cx="930520" cy="66516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6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574" y="2293955"/>
            <a:ext cx="7832480" cy="1639887"/>
          </a:xfrm>
        </p:spPr>
        <p:txBody>
          <a:bodyPr anchor="ctr" anchorCtr="1"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9615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7701" y="1632292"/>
            <a:ext cx="7010400" cy="52322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7966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lang="he-IL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022E69-DD32-4AFE-A7DD-947EF57D9B43}" type="datetime13">
              <a:rPr lang="he-IL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10.08.2016</a:t>
            </a:fld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075704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e-IL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שם הקובץ</a:t>
            </a:r>
            <a:endParaRPr lang="he-IL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Group 13"/>
          <p:cNvGrpSpPr/>
          <p:nvPr userDrawn="1"/>
        </p:nvGrpSpPr>
        <p:grpSpPr>
          <a:xfrm flipH="1">
            <a:off x="650631" y="1557338"/>
            <a:ext cx="7910146" cy="2519362"/>
            <a:chOff x="650631" y="1557338"/>
            <a:chExt cx="7910146" cy="2519362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650633" y="1557340"/>
              <a:ext cx="7908681" cy="71913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650631" y="2222500"/>
              <a:ext cx="7910146" cy="185420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50631" y="1557338"/>
              <a:ext cx="930520" cy="66516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7966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lang="he-IL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022E69-DD32-4AFE-A7DD-947EF57D9B43}" type="datetime13">
              <a:rPr lang="he-IL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10.08.2016</a:t>
            </a:fld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63167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27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  <a:noFill/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06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+ תוכן ממורכ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  <a:noFill/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63522" y="1445154"/>
            <a:ext cx="6816968" cy="396769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"/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2376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+ תוכן פרוס על השק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1"/>
            <a:ext cx="8680938" cy="461665"/>
          </a:xfrm>
          <a:noFill/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1" y="1126067"/>
            <a:ext cx="8720666" cy="499533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79443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שקף ריק ללא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1" y="704850"/>
            <a:ext cx="90868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Rectangle 1"/>
          <p:cNvSpPr/>
          <p:nvPr userDrawn="1"/>
        </p:nvSpPr>
        <p:spPr>
          <a:xfrm>
            <a:off x="19051" y="704850"/>
            <a:ext cx="90868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77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 + טקסט ותוכן מחולק 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7" y="287490"/>
            <a:ext cx="8680450" cy="46166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85" y="981075"/>
            <a:ext cx="4232275" cy="51117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60" y="981075"/>
            <a:ext cx="4232275" cy="51117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24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4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" y="0"/>
            <a:ext cx="9168701" cy="68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9064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93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7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30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3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0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13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96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96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5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43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29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3" t="7744" r="14517" b="42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65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45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89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82CB-25F7-4603-9D5A-45786AEF5468}" type="datetimeFigureOut">
              <a:rPr lang="he-IL" smtClean="0"/>
              <a:t>ו'/אב/תשע"ו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CD6B-50EA-45DA-BA24-FC68A876F5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50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5235" y="298450"/>
            <a:ext cx="86809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637" y="981075"/>
            <a:ext cx="861792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0517" name="Line 5"/>
          <p:cNvSpPr>
            <a:spLocks noChangeShapeType="1"/>
          </p:cNvSpPr>
          <p:nvPr/>
        </p:nvSpPr>
        <p:spPr bwMode="auto">
          <a:xfrm>
            <a:off x="178777" y="850900"/>
            <a:ext cx="8786446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0518" name="Rectangle 6"/>
          <p:cNvSpPr>
            <a:spLocks noChangeArrowheads="1"/>
          </p:cNvSpPr>
          <p:nvPr/>
        </p:nvSpPr>
        <p:spPr bwMode="auto">
          <a:xfrm>
            <a:off x="109905" y="6630989"/>
            <a:ext cx="336262" cy="2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655" tIns="48328" rIns="96655" bIns="48328">
            <a:spAutoFit/>
          </a:bodyPr>
          <a:lstStyle/>
          <a:p>
            <a:pPr algn="l" defTabSz="966788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fld id="{343D2B6F-C947-484F-9BA6-1828027A7DBF}" type="slidenum">
              <a:rPr lang="he-IL" sz="900">
                <a:solidFill>
                  <a:srgbClr val="000000"/>
                </a:solidFill>
              </a:rPr>
              <a:pPr algn="l" defTabSz="966788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60519" name="Line 7"/>
          <p:cNvSpPr>
            <a:spLocks noChangeShapeType="1"/>
          </p:cNvSpPr>
          <p:nvPr/>
        </p:nvSpPr>
        <p:spPr bwMode="auto">
          <a:xfrm>
            <a:off x="213946" y="6375400"/>
            <a:ext cx="8786446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1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r" rtl="1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2pPr>
      <a:lvl3pPr algn="r" rtl="1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3pPr>
      <a:lvl4pPr algn="r" rtl="1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4pPr>
      <a:lvl5pPr algn="r" rtl="1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5pPr>
      <a:lvl6pPr marL="4572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6pPr>
      <a:lvl7pPr marL="9144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7pPr>
      <a:lvl8pPr marL="13716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8pPr>
      <a:lvl9pPr marL="18288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9pPr>
    </p:titleStyle>
    <p:bodyStyle>
      <a:lvl1pPr marL="179388" indent="-179388" algn="r" rtl="1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ea typeface="+mn-ea"/>
          <a:cs typeface="+mn-cs"/>
        </a:defRPr>
      </a:lvl1pPr>
      <a:lvl2pPr marL="536575" indent="-177800" algn="r" rtl="1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2pPr>
      <a:lvl3pPr marL="984250" indent="-179388" algn="r" rtl="1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860" y="12700"/>
            <a:ext cx="8680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לחץ כדי לערוך סגנון כותרת של תבנית בסיס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336" y="1133481"/>
            <a:ext cx="834568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 smtClean="0"/>
          </a:p>
        </p:txBody>
      </p:sp>
      <p:sp>
        <p:nvSpPr>
          <p:cNvPr id="960517" name="Line 5"/>
          <p:cNvSpPr>
            <a:spLocks noChangeShapeType="1"/>
          </p:cNvSpPr>
          <p:nvPr/>
        </p:nvSpPr>
        <p:spPr bwMode="auto">
          <a:xfrm>
            <a:off x="178777" y="850900"/>
            <a:ext cx="8786446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60518" name="Rectangle 6"/>
          <p:cNvSpPr>
            <a:spLocks noChangeArrowheads="1"/>
          </p:cNvSpPr>
          <p:nvPr/>
        </p:nvSpPr>
        <p:spPr bwMode="auto">
          <a:xfrm>
            <a:off x="109906" y="6630989"/>
            <a:ext cx="336262" cy="2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655" tIns="48328" rIns="96655" bIns="48328">
            <a:spAutoFit/>
          </a:bodyPr>
          <a:lstStyle/>
          <a:p>
            <a:pPr defTabSz="966788" eaLnBrk="0" hangingPunct="0">
              <a:lnSpc>
                <a:spcPct val="95000"/>
              </a:lnSpc>
              <a:defRPr/>
            </a:pPr>
            <a:fld id="{D9301B50-13B0-4E56-8C0E-239353D21043}" type="slidenum">
              <a:rPr lang="he-IL" sz="90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66788" eaLnBrk="0" hangingPunct="0">
                <a:lnSpc>
                  <a:spcPct val="95000"/>
                </a:lnSpc>
                <a:defRPr/>
              </a:pPr>
              <a:t>‹#›</a:t>
            </a:fld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60519" name="Line 7"/>
          <p:cNvSpPr>
            <a:spLocks noChangeShapeType="1"/>
          </p:cNvSpPr>
          <p:nvPr/>
        </p:nvSpPr>
        <p:spPr bwMode="auto">
          <a:xfrm>
            <a:off x="213946" y="6375400"/>
            <a:ext cx="8786446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/>
  <p:txStyles>
    <p:titleStyle>
      <a:lvl1pPr algn="r" rtl="1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2pPr>
      <a:lvl3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3pPr>
      <a:lvl4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4pPr>
      <a:lvl5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5pPr>
      <a:lvl6pPr marL="4572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6pPr>
      <a:lvl7pPr marL="9144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7pPr>
      <a:lvl8pPr marL="13716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8pPr>
      <a:lvl9pPr marL="18288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9pPr>
    </p:titleStyle>
    <p:bodyStyle>
      <a:lvl1pPr marL="180975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2pPr>
      <a:lvl3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3pPr>
      <a:lvl4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4pPr>
      <a:lvl5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860" y="12700"/>
            <a:ext cx="8680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לחץ כדי לערוך סגנון כותרת של תבנית בסיס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339" y="1133481"/>
            <a:ext cx="834568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 smtClean="0"/>
          </a:p>
        </p:txBody>
      </p:sp>
      <p:sp>
        <p:nvSpPr>
          <p:cNvPr id="960517" name="Line 5"/>
          <p:cNvSpPr>
            <a:spLocks noChangeShapeType="1"/>
          </p:cNvSpPr>
          <p:nvPr/>
        </p:nvSpPr>
        <p:spPr bwMode="auto">
          <a:xfrm>
            <a:off x="178777" y="850900"/>
            <a:ext cx="8786446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60518" name="Rectangle 6"/>
          <p:cNvSpPr>
            <a:spLocks noChangeArrowheads="1"/>
          </p:cNvSpPr>
          <p:nvPr/>
        </p:nvSpPr>
        <p:spPr bwMode="auto">
          <a:xfrm>
            <a:off x="109906" y="6630989"/>
            <a:ext cx="336262" cy="2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655" tIns="48328" rIns="96655" bIns="48328">
            <a:spAutoFit/>
          </a:bodyPr>
          <a:lstStyle/>
          <a:p>
            <a:pPr defTabSz="966788" eaLnBrk="0" hangingPunct="0">
              <a:lnSpc>
                <a:spcPct val="95000"/>
              </a:lnSpc>
              <a:defRPr/>
            </a:pPr>
            <a:fld id="{D9301B50-13B0-4E56-8C0E-239353D21043}" type="slidenum">
              <a:rPr lang="he-IL" sz="90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66788" eaLnBrk="0" hangingPunct="0">
                <a:lnSpc>
                  <a:spcPct val="95000"/>
                </a:lnSpc>
                <a:defRPr/>
              </a:pPr>
              <a:t>‹#›</a:t>
            </a:fld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60519" name="Line 7"/>
          <p:cNvSpPr>
            <a:spLocks noChangeShapeType="1"/>
          </p:cNvSpPr>
          <p:nvPr/>
        </p:nvSpPr>
        <p:spPr bwMode="auto">
          <a:xfrm>
            <a:off x="213946" y="6375400"/>
            <a:ext cx="8786446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0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hdr="0"/>
  <p:txStyles>
    <p:titleStyle>
      <a:lvl1pPr algn="r" rtl="1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2pPr>
      <a:lvl3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3pPr>
      <a:lvl4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4pPr>
      <a:lvl5pPr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5pPr>
      <a:lvl6pPr marL="4572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6pPr>
      <a:lvl7pPr marL="9144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7pPr>
      <a:lvl8pPr marL="13716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8pPr>
      <a:lvl9pPr marL="1828800" algn="r" rtl="1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cs typeface="Arial" charset="0"/>
        </a:defRPr>
      </a:lvl9pPr>
    </p:titleStyle>
    <p:bodyStyle>
      <a:lvl1pPr marL="180975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2pPr>
      <a:lvl3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3pPr>
      <a:lvl4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4pPr>
      <a:lvl5pPr marL="361950" indent="-180975" algn="r" rtl="1" eaLnBrk="1" fontAlgn="base" hangingPunct="1">
        <a:spcBef>
          <a:spcPts val="12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E983-06AE-4B27-B56B-E5777BD974F5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ו'/אב/תשע"ו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6562-5DA0-430C-A832-83916405D4B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0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505;&#1497;&#1499;&#1493;&#1501;%20&#1513;&#1504;&#1492;%20&#1508;&#1512;&#1495;&#1497;%20&#1505;&#1508;&#1493;&#1512;&#1496;-%20&#1502;&#1504;&#1492;&#1500;%20&#1492;&#1505;&#1508;&#1493;&#1512;&#1496;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505;&#1497;&#1499;&#1493;&#1501;%20&#1513;&#1504;&#1492;%20&#1508;&#1512;&#1495;&#1497;%20&#1505;&#1508;&#1493;&#1512;&#1496;-%20&#1502;&#1504;&#1492;&#1500;%20&#1492;&#1505;&#1508;&#1493;&#1512;&#1496;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hoolsport.co.il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7764" r="14255" b="4290"/>
          <a:stretch/>
        </p:blipFill>
        <p:spPr bwMode="auto">
          <a:xfrm>
            <a:off x="1" y="0"/>
            <a:ext cx="91525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 flipH="1">
            <a:off x="1259632" y="1916834"/>
            <a:ext cx="6912768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פרחי ספורט –</a:t>
            </a:r>
          </a:p>
          <a:p>
            <a:pPr algn="ctr"/>
            <a:r>
              <a:rPr lang="he-IL" sz="4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ספורט תחרותי לא אולימפי</a:t>
            </a:r>
          </a:p>
          <a:p>
            <a:pPr algn="ctr"/>
            <a:r>
              <a:rPr lang="he-IL" sz="4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התאחדות אילת</a:t>
            </a:r>
          </a:p>
          <a:p>
            <a:pPr algn="ctr"/>
            <a:r>
              <a:rPr lang="he-IL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סטאטוס מעודכן 19/6/16</a:t>
            </a:r>
            <a:endParaRPr lang="he-IL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71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115616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u="sng" dirty="0" smtClean="0">
                <a:cs typeface="+mn-cs"/>
              </a:rPr>
              <a:t>הוצאות כספיות:</a:t>
            </a:r>
            <a:endParaRPr lang="he-IL" sz="4000" dirty="0">
              <a:cs typeface="+mn-cs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323528" y="23320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ביטוח צד ג' ותאונות אישיות</a:t>
            </a:r>
          </a:p>
          <a:p>
            <a:r>
              <a:rPr lang="he-IL" dirty="0" smtClean="0"/>
              <a:t>שכר מאמן</a:t>
            </a:r>
          </a:p>
          <a:p>
            <a:r>
              <a:rPr lang="he-IL" dirty="0" smtClean="0"/>
              <a:t>ביגוד</a:t>
            </a:r>
          </a:p>
          <a:p>
            <a:r>
              <a:rPr lang="he-IL" dirty="0" smtClean="0"/>
              <a:t>הסעות לאירועי ספורט</a:t>
            </a:r>
          </a:p>
          <a:p>
            <a:r>
              <a:rPr lang="he-IL" dirty="0" smtClean="0"/>
              <a:t>תשלום עבור אירועי ספורט</a:t>
            </a:r>
          </a:p>
          <a:p>
            <a:pPr marL="109728" indent="0">
              <a:buFont typeface="Arial" panose="020B0604020202020204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228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619672" y="1124744"/>
            <a:ext cx="6621314" cy="852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"פרחי ספורט" שלב ב'</a:t>
            </a:r>
            <a:b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ענפי הספורט המועדפים (2014-2015)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5"/>
          <p:cNvSpPr txBox="1">
            <a:spLocks/>
          </p:cNvSpPr>
          <p:nvPr/>
        </p:nvSpPr>
        <p:spPr>
          <a:xfrm>
            <a:off x="467544" y="2204864"/>
            <a:ext cx="8136904" cy="39374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he-IL" b="1" dirty="0" smtClean="0">
                <a:cs typeface="+mj-cs"/>
              </a:rPr>
              <a:t>         ענפי הכדור:                         ענפים אישיים: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strike="sngStrike" dirty="0" smtClean="0">
                <a:solidFill>
                  <a:srgbClr val="00B050"/>
                </a:solidFill>
                <a:cs typeface="Narkisim" pitchFamily="2" charset="-79"/>
              </a:rPr>
              <a:t>כדורגל	</a:t>
            </a: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		                             ג'ודו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כדורסל			           התעמלות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כדוריד			                            טניס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כדורעף			                א"ק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                                                               שייט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			                         סקי מים		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                                                              שחייה</a:t>
            </a:r>
          </a:p>
          <a:p>
            <a:pPr marL="1207008" lvl="4" indent="0">
              <a:buFont typeface="Arial" panose="020B0604020202020204" pitchFamily="34" charset="0"/>
              <a:buNone/>
            </a:pPr>
            <a:r>
              <a:rPr lang="he-IL" b="1" dirty="0" smtClean="0">
                <a:solidFill>
                  <a:srgbClr val="00B050"/>
                </a:solidFill>
                <a:cs typeface="Narkisim" pitchFamily="2" charset="-79"/>
              </a:rPr>
              <a:t>                                                             אופניים</a:t>
            </a:r>
          </a:p>
          <a:p>
            <a:pPr marL="1207008" lvl="4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800" b="1" dirty="0" smtClean="0">
                <a:solidFill>
                  <a:srgbClr val="00B050"/>
                </a:solidFill>
              </a:rPr>
              <a:t>                                        </a:t>
            </a:r>
          </a:p>
          <a:p>
            <a:pPr marL="1207008" lvl="4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800" b="1" dirty="0" smtClean="0">
                <a:solidFill>
                  <a:srgbClr val="00B050"/>
                </a:solidFill>
              </a:rPr>
              <a:t>                                          *** ספורט נכים (פר אולימפי)</a:t>
            </a:r>
          </a:p>
          <a:p>
            <a:pPr marL="1207008" lvl="4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800" b="1" dirty="0" smtClean="0"/>
              <a:t>	</a:t>
            </a:r>
            <a:endParaRPr lang="he-IL" sz="1800" b="1" dirty="0"/>
          </a:p>
        </p:txBody>
      </p:sp>
      <p:pic>
        <p:nvPicPr>
          <p:cNvPr id="4" name="Picture 2" descr="https://fbcdn-sphotos-c-a.akamaihd.net/hphotos-ak-xpf1/t1.0-9/10377072_673448252690987_55522822354752568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596101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6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1556792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he-IL" b="1" dirty="0">
                <a:solidFill>
                  <a:srgbClr val="0033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התכנית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התכנית תופעל על ידי "ההתאחדות הספורט לבתי הספר"   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במסגרת התכנית יוקמו כ- 1300 קבוצות ילדים בגילאי 6-12 ב-11 ענפי ספורט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בכל קבוצה יהיו 10-15 ילדים ומדריך/מאמן   </a:t>
            </a:r>
          </a:p>
          <a:p>
            <a:pPr marL="342900" indent="-342900">
              <a:lnSpc>
                <a:spcPct val="150000"/>
              </a:lnSpc>
              <a:buNone/>
              <a:tabLst>
                <a:tab pos="531813" algn="l"/>
              </a:tabLst>
            </a:pPr>
            <a:endParaRPr lang="he-IL" b="1" dirty="0">
              <a:solidFill>
                <a:srgbClr val="0033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None/>
              <a:tabLst>
                <a:tab pos="531813" algn="l"/>
              </a:tabLst>
            </a:pPr>
            <a:r>
              <a:rPr lang="he-IL" b="1" dirty="0">
                <a:solidFill>
                  <a:srgbClr val="0033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התקצוב יינתן לטובת הנושאים הבאים: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שיווק התוכנית לרשויות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מתן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"מארז הדרכה"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תומך לשחקני הקבוצות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הפעלה של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4 אירועי שיא חווייתיים לכל ענף (כ-70 אירועים)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לילדי פרחי הספורט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ביצוע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השתלמויות מקצועיות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למאמני קבוצות פרחי הספורט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33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ביצוע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בקרה ומעקב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אחר התוכנית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תכלול כל הגופים השותפים (רשויות מקומיות, איגודי ספורט, משרדי ממשלה וכו')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1043608" y="1053219"/>
            <a:ext cx="7293496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התאחדות הספורט לבתי הספר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443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2200" y="836712"/>
            <a:ext cx="2088232" cy="504056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השיטה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07264"/>
              </p:ext>
            </p:extLst>
          </p:nvPr>
        </p:nvGraphicFramePr>
        <p:xfrm>
          <a:off x="323528" y="1556792"/>
          <a:ext cx="8229600" cy="44428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8072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Bef>
                          <a:spcPts val="300"/>
                        </a:spcBef>
                        <a:buClr>
                          <a:schemeClr val="accent3"/>
                        </a:buClr>
                        <a:buFont typeface="Georgia"/>
                        <a:buNone/>
                      </a:pPr>
                      <a:r>
                        <a:rPr kumimoji="0" lang="he-IL" sz="2000" kern="12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פרחי ספורט שלב א' </a:t>
                      </a:r>
                      <a:endParaRPr kumimoji="0" lang="he-IL" sz="2000" kern="12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Bef>
                          <a:spcPts val="300"/>
                        </a:spcBef>
                        <a:buClr>
                          <a:schemeClr val="accent3"/>
                        </a:buClr>
                        <a:buFont typeface="Georgia"/>
                        <a:buNone/>
                      </a:pPr>
                      <a:r>
                        <a:rPr kumimoji="0" lang="he-IL" sz="2000" b="1" kern="12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פרחי ספורט שלב ב'</a:t>
                      </a:r>
                      <a:endParaRPr kumimoji="0" lang="he-IL" sz="2000" b="1" kern="12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/>
                </a:tc>
              </a:tr>
              <a:tr h="176419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תופעל </a:t>
                      </a:r>
                      <a:r>
                        <a:rPr lang="he-IL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תוכנית</a:t>
                      </a: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"השכלה תנועתית רחבה" לכיתות ג'-ד'.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מינימום פעם בשבוע למשך שעה כחלק מסדר יום הלימודים. </a:t>
                      </a:r>
                    </a:p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הרשות המקומית מתחייבת להפעיל את </a:t>
                      </a:r>
                      <a:r>
                        <a:rPr lang="he-IL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הפרוייקט</a:t>
                      </a: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למשך 5 </a:t>
                      </a: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שנים.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פעילות של פעמיים בשבוע.</a:t>
                      </a:r>
                    </a:p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 שעות שבועיות.</a:t>
                      </a:r>
                    </a:p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10-15 משתתפים בקבוצה.</a:t>
                      </a:r>
                    </a:p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 אירועים ארציים, מחוזיים.</a:t>
                      </a:r>
                    </a:p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השתלמות מאמנים ומדריכים.</a:t>
                      </a:r>
                    </a:p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מארז הדרכה</a:t>
                      </a:r>
                    </a:p>
                    <a:p>
                      <a:pPr marL="342900" indent="-342900" algn="r" rtl="1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הרשות המקומית מתחייבת להפעיל את </a:t>
                      </a:r>
                      <a:r>
                        <a:rPr lang="he-IL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הפרוייקט</a:t>
                      </a:r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למשך 5 </a:t>
                      </a:r>
                      <a:r>
                        <a:rPr kumimoji="0" lang="he-IL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שנים</a:t>
                      </a:r>
                    </a:p>
                    <a:p>
                      <a:pPr marL="0" indent="0" rtl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1872208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7764" r="14255" b="4290"/>
          <a:stretch/>
        </p:blipFill>
        <p:spPr bwMode="auto">
          <a:xfrm>
            <a:off x="1" y="116632"/>
            <a:ext cx="91525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 flipH="1">
            <a:off x="1500508" y="622316"/>
            <a:ext cx="5976664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פרחי ספורט-</a:t>
            </a:r>
          </a:p>
          <a:p>
            <a:pPr algn="ctr"/>
            <a:r>
              <a:rPr lang="he-IL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שלב ב'</a:t>
            </a:r>
          </a:p>
          <a:p>
            <a:pPr algn="ctr"/>
            <a:r>
              <a:rPr lang="he-IL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2015/16</a:t>
            </a:r>
          </a:p>
          <a:p>
            <a:pPr algn="ctr"/>
            <a:r>
              <a:rPr lang="he-IL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סטאטוס מעודכן 19/6/16</a:t>
            </a:r>
            <a:endParaRPr lang="he-IL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56900" y="4869160"/>
            <a:ext cx="8063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prstClr val="black"/>
                </a:solidFill>
              </a:rPr>
              <a:t>מספר קבוצות שנרשמו מאשכול פריפריה 3 ומטה – </a:t>
            </a:r>
            <a:r>
              <a:rPr lang="he-IL" b="1" dirty="0" smtClean="0">
                <a:solidFill>
                  <a:prstClr val="black"/>
                </a:solidFill>
              </a:rPr>
              <a:t>586 קבוצות </a:t>
            </a:r>
            <a:r>
              <a:rPr lang="he-IL" b="1" dirty="0">
                <a:solidFill>
                  <a:prstClr val="black"/>
                </a:solidFill>
              </a:rPr>
              <a:t>(</a:t>
            </a:r>
            <a:r>
              <a:rPr lang="he-IL" b="1" dirty="0" smtClean="0">
                <a:solidFill>
                  <a:prstClr val="black"/>
                </a:solidFill>
              </a:rPr>
              <a:t>63.15%)</a:t>
            </a:r>
            <a:endParaRPr lang="he-IL" b="1" dirty="0">
              <a:solidFill>
                <a:prstClr val="black"/>
              </a:solidFill>
            </a:endParaRPr>
          </a:p>
          <a:p>
            <a:endParaRPr lang="he-IL" b="1" dirty="0">
              <a:solidFill>
                <a:prstClr val="black"/>
              </a:solidFill>
            </a:endParaRPr>
          </a:p>
          <a:p>
            <a:r>
              <a:rPr lang="he-IL" b="1" dirty="0">
                <a:solidFill>
                  <a:prstClr val="black"/>
                </a:solidFill>
              </a:rPr>
              <a:t>מספר קבוצות בדירוג </a:t>
            </a:r>
            <a:r>
              <a:rPr lang="he-IL" b="1" dirty="0" err="1">
                <a:solidFill>
                  <a:prstClr val="black"/>
                </a:solidFill>
              </a:rPr>
              <a:t>למ"ס</a:t>
            </a:r>
            <a:r>
              <a:rPr lang="he-IL" b="1" dirty="0">
                <a:solidFill>
                  <a:prstClr val="black"/>
                </a:solidFill>
              </a:rPr>
              <a:t> 5 ומטה </a:t>
            </a:r>
            <a:r>
              <a:rPr lang="he-IL" b="1" dirty="0" smtClean="0">
                <a:solidFill>
                  <a:prstClr val="black"/>
                </a:solidFill>
              </a:rPr>
              <a:t>– 678 (73.06%)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682968" y="4684966"/>
            <a:ext cx="7921480" cy="1192305"/>
          </a:xfrm>
          <a:prstGeom prst="rect">
            <a:avLst/>
          </a:prstGeom>
          <a:noFill/>
          <a:ln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3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43174"/>
              </p:ext>
            </p:extLst>
          </p:nvPr>
        </p:nvGraphicFramePr>
        <p:xfrm>
          <a:off x="844559" y="999500"/>
          <a:ext cx="8138821" cy="5806440"/>
        </p:xfrm>
        <a:graphic>
          <a:graphicData uri="http://schemas.openxmlformats.org/drawingml/2006/table">
            <a:tbl>
              <a:tblPr rtl="1"/>
              <a:tblGrid>
                <a:gridCol w="775491"/>
                <a:gridCol w="319699"/>
                <a:gridCol w="477902"/>
                <a:gridCol w="477902"/>
                <a:gridCol w="477902"/>
                <a:gridCol w="696937"/>
                <a:gridCol w="828858"/>
                <a:gridCol w="696937"/>
                <a:gridCol w="739252"/>
                <a:gridCol w="627244"/>
                <a:gridCol w="617288"/>
                <a:gridCol w="647156"/>
                <a:gridCol w="756253"/>
              </a:tblGrid>
              <a:tr h="283037">
                <a:tc gridSpan="13"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דו"ח </a:t>
                      </a:r>
                      <a:r>
                        <a:rPr lang="he-IL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סיכום רישום קבוצות </a:t>
                      </a:r>
                      <a:r>
                        <a:rPr lang="he-IL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פרחי ספורט -  בחלוקה לענפים מעודכן ל-28/06/2016</a:t>
                      </a:r>
                    </a:p>
                  </a:txBody>
                  <a:tcPr marL="6429" marR="6429" marT="6429" marB="0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97813"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 dirty="0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 dirty="0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900" b="1" i="0" u="sng" strike="noStrike" dirty="0">
                        <a:solidFill>
                          <a:srgbClr val="00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1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ענף ספורט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מספר רשויות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 בנים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 בנות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מספר קבוצות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 בנים בהתאחדות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 בנות בהתאחדות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 ילדים בהתאחדות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השתלמויות מאמן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 מספר המאמנים בענף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מספר המדריכים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 רשומים באיגוד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 אחוז רישום באיגוד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2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אתלטיקה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215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211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426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398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93.43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99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כדורעף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590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620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1210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1034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85.45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2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סקי מים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100.00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2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התעמלות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 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 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 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9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התעמלות מכשירים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432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540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496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91.85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18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התעמלות אמנותית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335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340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314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92.35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7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פארלימפי</a:t>
                      </a:r>
                      <a:endParaRPr lang="he-IL" sz="1400" b="1" i="0" u="none" strike="noStrike" dirty="0">
                        <a:solidFill>
                          <a:srgbClr val="FF0000"/>
                        </a:solidFill>
                        <a:effectLst/>
                        <a:latin typeface="Narkisim"/>
                      </a:endParaRP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160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243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227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93.42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99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כדוריד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462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348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810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120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780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96.30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7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כדורסל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100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144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113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257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1655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1505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3160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101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79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92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2828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89.49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7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ג'ודו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506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191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697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669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95.98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7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טניס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456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380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836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706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84.45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82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אופני הרים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638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729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680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93.28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82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שחייה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598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416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1014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78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935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92.21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2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שייט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433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181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614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10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30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589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95.93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9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סה"כ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381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542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355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897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5888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4861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10749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675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297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Narkisim"/>
                        </a:rPr>
                        <a:t>296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9785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Narkisim"/>
                        </a:rPr>
                        <a:t>91.03</a:t>
                      </a:r>
                    </a:p>
                  </a:txBody>
                  <a:tcPr marL="6429" marR="6429" marT="6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1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98130"/>
              </p:ext>
            </p:extLst>
          </p:nvPr>
        </p:nvGraphicFramePr>
        <p:xfrm>
          <a:off x="283422" y="1268763"/>
          <a:ext cx="8032994" cy="5181054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938212"/>
                <a:gridCol w="662834"/>
                <a:gridCol w="1116999"/>
                <a:gridCol w="859230"/>
                <a:gridCol w="822405"/>
                <a:gridCol w="1129273"/>
                <a:gridCol w="1031076"/>
                <a:gridCol w="1472965"/>
              </a:tblGrid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ענף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שנתון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סה"כ בשנתון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סה"כ ילדות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סה"כ ילדים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סה"כ ילדות באיגוד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סה"כ ילדים באיגוד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סה"כ </a:t>
                      </a:r>
                      <a:r>
                        <a:rPr lang="he-IL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רשומים </a:t>
                      </a:r>
                      <a:r>
                        <a:rPr lang="he-IL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באיגוד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כדורסל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1575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742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833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633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722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1355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כדוריד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446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185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261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173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255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428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1518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כדורעף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752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390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362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295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297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592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אופנים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466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66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400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331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378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ג'ודו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315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88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227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215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292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שייט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140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37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103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93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128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טניס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107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64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43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40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1518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אתלטיקה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2004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227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97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130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121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212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1518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התעמלות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2008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467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415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52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45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385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284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שחייה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2006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305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134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171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124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156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solidFill>
                            <a:srgbClr val="FF0000"/>
                          </a:solidFill>
                          <a:effectLst/>
                        </a:rPr>
                        <a:t>280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312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סה"כ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4800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effectLst/>
                        </a:rPr>
                        <a:t>2218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2582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1865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>
                          <a:effectLst/>
                        </a:rPr>
                        <a:t>2275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4140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697259"/>
            <a:ext cx="388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המשכיות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9870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17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683568" y="6132801"/>
            <a:ext cx="8136904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e-IL" sz="2400" b="1" dirty="0" smtClean="0"/>
              <a:t>35% ממוצע התמדה בתוכנית "פרחי ספורט" בשנה השנייה</a:t>
            </a:r>
            <a:endParaRPr lang="en-US" sz="2400" b="1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00705"/>
              </p:ext>
            </p:extLst>
          </p:nvPr>
        </p:nvGraphicFramePr>
        <p:xfrm>
          <a:off x="1403648" y="980728"/>
          <a:ext cx="6192687" cy="540023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2481"/>
                <a:gridCol w="1356418"/>
                <a:gridCol w="1507370"/>
                <a:gridCol w="1356418"/>
              </a:tblGrid>
              <a:tr h="6453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ענף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ספורטאים 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צעירים 2014-15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סה"כ ספורטאים שהמשיכו </a:t>
                      </a:r>
                      <a:r>
                        <a:rPr lang="he-IL" sz="1400" dirty="0" smtClean="0">
                          <a:effectLst/>
                        </a:rPr>
                        <a:t>2015-16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</a:rPr>
                        <a:t>אחוז ספורטאים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2992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אופני הרים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449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192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42.76%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אתלטיקה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218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85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38.99%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ג'ודו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338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110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32.54%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92574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התעמלות (קרקע/אמנותית/מכשירים)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427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143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33.48%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</a:rPr>
                        <a:t>טניס* (שינוי שנתונים)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421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11.87%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כדוריד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119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37.18%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כדורסל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1633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508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31.1%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כדורעף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237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49.37%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שחייה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401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145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36.15%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שייט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245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119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48.57%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  <a:tr h="3085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סה"כ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4932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1708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34.63%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404664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התמדה בתוכנית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0514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819" r="14323" b="43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4391" r="12584" b="83832"/>
          <a:stretch/>
        </p:blipFill>
        <p:spPr bwMode="auto">
          <a:xfrm>
            <a:off x="1" y="6269184"/>
            <a:ext cx="9144000" cy="58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-666328" y="2636912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https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://www.schoolsport.co.il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/</a:t>
            </a:r>
            <a:endParaRPr lang="en-US" sz="2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he-IL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1560" y="908720"/>
            <a:ext cx="3456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מארז </a:t>
            </a:r>
            <a:r>
              <a:rPr lang="he-IL" sz="4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ההדרכה/העשרה</a:t>
            </a:r>
            <a:endParaRPr lang="he-IL" sz="4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46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889513"/>
            <a:ext cx="2724150" cy="16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3489781" y="1268760"/>
            <a:ext cx="3227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u="sng" dirty="0" smtClean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פעילויות מארז העשרה:</a:t>
            </a:r>
            <a:endParaRPr lang="he-IL" sz="2800" b="1" u="sng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645024"/>
            <a:ext cx="272415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9512"/>
            <a:ext cx="2851794" cy="16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02560"/>
            <a:ext cx="2851794" cy="169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9159"/>
            <a:ext cx="3024336" cy="174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6720"/>
            <a:ext cx="3096344" cy="18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01208"/>
            <a:ext cx="2724150" cy="15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31282"/>
            <a:ext cx="2934025" cy="151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48750"/>
            <a:ext cx="2952328" cy="14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6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smtClean="0">
                <a:cs typeface="+mn-cs"/>
              </a:rPr>
              <a:t>החלטת ממשלה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395536" y="1772816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smtClean="0">
                <a:cs typeface="Narkisim" pitchFamily="2" charset="-79"/>
              </a:rPr>
              <a:t>בחודש דצמבר אושר התכנית הלאומית לקידום ספורט הילדים והנוער בישראל- "פרחי ספורט".</a:t>
            </a:r>
          </a:p>
          <a:p>
            <a:pPr marL="109728" indent="0">
              <a:buFont typeface="Arial" panose="020B0604020202020204" pitchFamily="34" charset="0"/>
              <a:buNone/>
            </a:pPr>
            <a:endParaRPr lang="he-IL" sz="2000" smtClean="0">
              <a:cs typeface="Narkisim" pitchFamily="2" charset="-79"/>
            </a:endParaRPr>
          </a:p>
          <a:p>
            <a:r>
              <a:rPr lang="he-IL" sz="2000" smtClean="0">
                <a:cs typeface="Narkisim" pitchFamily="2" charset="-79"/>
              </a:rPr>
              <a:t>תוכנית מערכתית, יסודית ומקיפה בהיקף של מאות מיליוני שקלים, שעיקרה הוא קידום וחיזוק הספורט בקרב ילדים ונוער והצמחת דור העתיד בספורט הישראלי.</a:t>
            </a:r>
          </a:p>
          <a:p>
            <a:pPr marL="109728" indent="0">
              <a:buFont typeface="Arial" panose="020B0604020202020204" pitchFamily="34" charset="0"/>
              <a:buNone/>
            </a:pPr>
            <a:endParaRPr lang="he-IL" sz="2000" smtClean="0">
              <a:cs typeface="Narkisim" pitchFamily="2" charset="-79"/>
            </a:endParaRPr>
          </a:p>
          <a:p>
            <a:r>
              <a:rPr lang="he-IL" sz="2000" smtClean="0">
                <a:cs typeface="Narkisim" pitchFamily="2" charset="-79"/>
              </a:rPr>
              <a:t>התוכנית תוביל להוספת 50,000 ספורטאים חדשים ילדים ובני נוער תוך 5 שנים ותספק, בין היתר, מענה ראוי לתופעת ההשמנה המדאיגה, המתרחבת בקרב ילדים ובני נוער.</a:t>
            </a:r>
          </a:p>
          <a:p>
            <a:endParaRPr lang="he-IL" sz="2000" smtClean="0">
              <a:cs typeface="Narkisim" pitchFamily="2" charset="-79"/>
            </a:endParaRPr>
          </a:p>
          <a:p>
            <a:pPr marL="109728" indent="0">
              <a:buFont typeface="Arial" panose="020B0604020202020204" pitchFamily="34" charset="0"/>
              <a:buNone/>
            </a:pPr>
            <a:endParaRPr lang="he-IL" sz="2000" dirty="0">
              <a:cs typeface="Narkisim" pitchFamily="2" charset="-79"/>
            </a:endParaRPr>
          </a:p>
        </p:txBody>
      </p:sp>
      <p:pic>
        <p:nvPicPr>
          <p:cNvPr id="4" name="Picture 2" descr="https://scontent-a-ams.xx.fbcdn.net/hphotos-xfa1/t1.0-9/10390495_673816865987459_640547192299231325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1" r="4282"/>
          <a:stretch/>
        </p:blipFill>
        <p:spPr bwMode="auto">
          <a:xfrm>
            <a:off x="0" y="4680488"/>
            <a:ext cx="3549112" cy="216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5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032292222"/>
              </p:ext>
            </p:extLst>
          </p:nvPr>
        </p:nvGraphicFramePr>
        <p:xfrm>
          <a:off x="1510335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476672"/>
            <a:ext cx="54726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אירועים פרחי ספורט</a:t>
            </a:r>
            <a:endParaRPr lang="he-IL" sz="4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06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584695" y="2492375"/>
            <a:ext cx="7174523" cy="9461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spcBef>
                <a:spcPct val="50000"/>
              </a:spcBef>
            </a:pPr>
            <a:r>
              <a:rPr lang="he-IL" sz="3400" b="1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מודל הבקרה, מדידה והערכה</a:t>
            </a:r>
            <a:endParaRPr lang="he-IL" sz="3400" b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7828085" y="2492462"/>
            <a:ext cx="800100" cy="936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3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59499" y="89773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Narkisim" panose="020E0502050101010101" pitchFamily="34" charset="-79"/>
                <a:cs typeface="Narkisim" panose="020E0502050101010101" pitchFamily="34" charset="-79"/>
              </a:rPr>
              <a:t>מודל הבקרה לתוכנית פרחי ספורט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6816" y="1384139"/>
            <a:ext cx="5760640" cy="477054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הנהלת מנהל הספורט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3" y="2317377"/>
            <a:ext cx="3177271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5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התאחדות הספורט לבתי הספר 50% מהרשויות</a:t>
            </a:r>
            <a:endParaRPr lang="he-IL" sz="25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42" y="4389094"/>
            <a:ext cx="3600400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5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מחלקות הספורט ברשויות</a:t>
            </a:r>
            <a:endParaRPr lang="he-IL" sz="25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2704251" y="1888897"/>
            <a:ext cx="0" cy="4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872974"/>
            <a:ext cx="6703040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5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1024 קבוצות פרחי ספורט</a:t>
            </a:r>
            <a:endParaRPr lang="he-IL" sz="25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2345081"/>
            <a:ext cx="3177271" cy="861774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מפקחי מינהל הספורט 50% מהרשויות</a:t>
            </a:r>
            <a:endParaRPr lang="he-IL" sz="2500" b="1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4331296"/>
            <a:ext cx="3600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5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רכזי התשתיות באיגודים 100% קבוצות בכל איגוד</a:t>
            </a:r>
            <a:endParaRPr lang="he-IL" sz="25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cxnSp>
        <p:nvCxnSpPr>
          <p:cNvPr id="26" name="מחבר חץ ישר 25"/>
          <p:cNvCxnSpPr/>
          <p:nvPr/>
        </p:nvCxnSpPr>
        <p:spPr>
          <a:xfrm flipH="1">
            <a:off x="6588225" y="1888897"/>
            <a:ext cx="16118" cy="4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669382" y="3179151"/>
            <a:ext cx="0" cy="120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>
            <a:off x="1979712" y="4866148"/>
            <a:ext cx="504056" cy="100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6865711" y="3284984"/>
            <a:ext cx="10545" cy="1059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>
            <a:off x="5210412" y="3356992"/>
            <a:ext cx="0" cy="2507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flipH="1">
            <a:off x="6870748" y="5268002"/>
            <a:ext cx="5508" cy="604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מציין מיקום של מספר שקופית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22</a:t>
            </a:fld>
            <a:endParaRPr lang="he-IL"/>
          </a:p>
        </p:txBody>
      </p:sp>
      <p:cxnSp>
        <p:nvCxnSpPr>
          <p:cNvPr id="31" name="מחבר חץ ישר 30"/>
          <p:cNvCxnSpPr/>
          <p:nvPr/>
        </p:nvCxnSpPr>
        <p:spPr>
          <a:xfrm flipV="1">
            <a:off x="1669382" y="3206855"/>
            <a:ext cx="0" cy="1331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 flipV="1">
            <a:off x="1961259" y="4866149"/>
            <a:ext cx="378493" cy="704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6860137" y="5268002"/>
            <a:ext cx="0" cy="435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>
            <a:off x="4067944" y="3262345"/>
            <a:ext cx="1" cy="2666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39752" y="692696"/>
            <a:ext cx="3927584" cy="477054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רואה חשבון – בקרת חשב כללי</a:t>
            </a:r>
            <a:endParaRPr lang="he-IL" sz="2500" b="1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cxnSp>
        <p:nvCxnSpPr>
          <p:cNvPr id="29" name="מחבר חץ ישר 28"/>
          <p:cNvCxnSpPr>
            <a:stCxn id="18" idx="3"/>
          </p:cNvCxnSpPr>
          <p:nvPr/>
        </p:nvCxnSpPr>
        <p:spPr>
          <a:xfrm>
            <a:off x="4292887" y="2775968"/>
            <a:ext cx="855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2915816" y="3084855"/>
            <a:ext cx="2232247" cy="1246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0176" y="340187"/>
            <a:ext cx="1073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גוף מבקר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7347456" y="797659"/>
            <a:ext cx="179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גוף מבוקר/מדווח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1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533548" y="1628800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he-IL" sz="1800" b="1" u="sng" dirty="0">
              <a:solidFill>
                <a:srgbClr val="003366"/>
              </a:solidFill>
              <a:latin typeface="David" panose="020E0502060401010101" pitchFamily="34" charset="-79"/>
              <a:cs typeface="David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-159178" y="836701"/>
            <a:ext cx="93245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מודל המעקב והבקרה של הפרויקט כולל: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he-I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מעקב ובקרה ארגוני המבוסס על מערכת ממוחשבת, הצלבת נתונים עם איגודים, פסילת כפילויות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he-I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בקרת שטח – מודל הבקרה עפ"י נתונים של הרשמה. מעקב ובקרה מקצועי המבוסס על סיורי שטח ברשויות ובקבוצות 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הפחתת קבוצות בוועדת תמיכות, בהתאם לסעיפים 1+2.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he-I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אישור תשלום תמיכה.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משובים, הרצאות וסקר שביעות רצון מ' מחלקות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he-IL" sz="2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927" y="262538"/>
            <a:ext cx="8964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מודל הבקרה, מדידה והערכה</a:t>
            </a:r>
            <a:endParaRPr lang="he-IL" sz="32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8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533548" y="1628800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he-IL" sz="1800" b="1" u="sng" dirty="0">
              <a:solidFill>
                <a:srgbClr val="003366"/>
              </a:solidFill>
              <a:latin typeface="David" panose="020E0502060401010101" pitchFamily="34" charset="-79"/>
              <a:cs typeface="David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23528" y="1036756"/>
            <a:ext cx="85689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סיורי הבקרה ברשויות ובקבוצות </a:t>
            </a:r>
            <a:r>
              <a:rPr lang="he-IL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מבוצעים על </a:t>
            </a:r>
            <a:r>
              <a:rPr lang="he-IL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ידי</a:t>
            </a:r>
            <a:r>
              <a:rPr lang="he-IL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he-IL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מנהלת התכנית הלאומית בהתאחדות ספורט בתי הספר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מפקחי מנהל הספורט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רכזי התשתיות באיגודים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רכזי התאחדות הספורט לבתי הספר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מפקחי החינוך </a:t>
            </a:r>
            <a:r>
              <a:rPr lang="he-I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הגופני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הסיור כולל פגישה עם מנהל מחלקת הספורט ברשות המקומית , מורים </a:t>
            </a:r>
            <a:r>
              <a:rPr lang="he-IL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לחנ"ג</a:t>
            </a:r>
            <a:r>
              <a:rPr lang="he-I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הפעילים בשלב א', מאמנים, ילדים, צפייה בשיעור </a:t>
            </a:r>
            <a:r>
              <a:rPr lang="he-I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ובאימון</a:t>
            </a:r>
            <a:endParaRPr lang="he-IL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03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88840"/>
            <a:ext cx="705678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דיון</a:t>
            </a:r>
          </a:p>
          <a:p>
            <a:pPr algn="ctr"/>
            <a:endParaRPr lang="he-IL" sz="6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he-IL" sz="60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CD6B-50EA-45DA-BA24-FC68A876F590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0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251520" y="908720"/>
            <a:ext cx="8640960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kern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תכנית "פרחי ספורט" בשלוש שכבות גיל: </a:t>
            </a:r>
            <a:br>
              <a:rPr lang="he-IL" sz="3200" b="1" kern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b="1" kern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"פרחי ספורט שלב א'" (8-9), "פרחי ספורט שלב ב'" (10-12) </a:t>
            </a:r>
            <a:br>
              <a:rPr lang="he-IL" sz="3200" b="1" kern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b="1" kern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ובני נוער פעילים בספורט (13-18)</a:t>
            </a:r>
            <a:r>
              <a:rPr lang="he-IL" sz="32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sz="32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he-IL" sz="32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733063" y="2385009"/>
            <a:ext cx="8043936" cy="4284351"/>
            <a:chOff x="899593" y="2060848"/>
            <a:chExt cx="8244407" cy="4521406"/>
          </a:xfrm>
        </p:grpSpPr>
        <p:sp>
          <p:nvSpPr>
            <p:cNvPr id="4" name="משולש שווה שוקיים 5"/>
            <p:cNvSpPr/>
            <p:nvPr/>
          </p:nvSpPr>
          <p:spPr>
            <a:xfrm>
              <a:off x="899593" y="2060848"/>
              <a:ext cx="6338284" cy="4521406"/>
            </a:xfrm>
            <a:custGeom>
              <a:avLst/>
              <a:gdLst>
                <a:gd name="connsiteX0" fmla="*/ 0 w 8136904"/>
                <a:gd name="connsiteY0" fmla="*/ 5112568 h 5112568"/>
                <a:gd name="connsiteX1" fmla="*/ 4068452 w 8136904"/>
                <a:gd name="connsiteY1" fmla="*/ 0 h 5112568"/>
                <a:gd name="connsiteX2" fmla="*/ 8136904 w 8136904"/>
                <a:gd name="connsiteY2" fmla="*/ 5112568 h 5112568"/>
                <a:gd name="connsiteX3" fmla="*/ 0 w 8136904"/>
                <a:gd name="connsiteY3" fmla="*/ 5112568 h 5112568"/>
                <a:gd name="connsiteX0" fmla="*/ 0 w 8455881"/>
                <a:gd name="connsiteY0" fmla="*/ 5091303 h 5112568"/>
                <a:gd name="connsiteX1" fmla="*/ 4387429 w 8455881"/>
                <a:gd name="connsiteY1" fmla="*/ 0 h 5112568"/>
                <a:gd name="connsiteX2" fmla="*/ 8455881 w 8455881"/>
                <a:gd name="connsiteY2" fmla="*/ 5112568 h 5112568"/>
                <a:gd name="connsiteX3" fmla="*/ 0 w 8455881"/>
                <a:gd name="connsiteY3" fmla="*/ 5091303 h 51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55881" h="5112568">
                  <a:moveTo>
                    <a:pt x="0" y="5091303"/>
                  </a:moveTo>
                  <a:lnTo>
                    <a:pt x="4387429" y="0"/>
                  </a:lnTo>
                  <a:lnTo>
                    <a:pt x="8455881" y="5112568"/>
                  </a:lnTo>
                  <a:lnTo>
                    <a:pt x="0" y="5091303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9593" y="5805264"/>
              <a:ext cx="6336704" cy="6496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tx2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פרחי ספורט שלב א' - גילאי 8-9</a:t>
              </a:r>
            </a:p>
            <a:p>
              <a:pPr algn="ctr" rtl="1"/>
              <a:r>
                <a:rPr lang="he-IL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העשרה ספורטיבית רחבה בבתי הספר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3908" y="5042312"/>
              <a:ext cx="6336704" cy="6496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tx2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פרחי ספורט שלב ב' - גילאי 10-12</a:t>
              </a:r>
            </a:p>
            <a:p>
              <a:pPr algn="ctr" rtl="1"/>
              <a:r>
                <a:rPr lang="he-IL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פעילות טרום תחרותית באגודות הספורט, כולל רישום באיגודים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0543" y="3775420"/>
              <a:ext cx="3456384" cy="9419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2000" dirty="0" smtClean="0">
                  <a:solidFill>
                    <a:schemeClr val="tx2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ספורטאים/אות פעילים גילאי 13-18</a:t>
              </a:r>
            </a:p>
            <a:p>
              <a:pPr algn="ctr" rtl="1"/>
              <a:r>
                <a:rPr lang="he-IL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פרחי ספורט שלב ג' – </a:t>
              </a:r>
            </a:p>
            <a:p>
              <a:pPr algn="ctr" rtl="1"/>
              <a:r>
                <a:rPr lang="he-IL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פעילות תחרותית באגודות הספורט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56314" y="2902858"/>
              <a:ext cx="1151328" cy="74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2000" dirty="0" smtClean="0">
                  <a:solidFill>
                    <a:schemeClr val="tx2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ספורטאי הישג</a:t>
              </a:r>
              <a:endParaRPr lang="he-IL" sz="1200" dirty="0" smtClean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9" name="מחבר ישר 8"/>
            <p:cNvCxnSpPr/>
            <p:nvPr/>
          </p:nvCxnSpPr>
          <p:spPr>
            <a:xfrm>
              <a:off x="1504289" y="5718158"/>
              <a:ext cx="51559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>
              <a:off x="2251796" y="4722687"/>
              <a:ext cx="37603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/>
            <p:nvPr/>
          </p:nvCxnSpPr>
          <p:spPr>
            <a:xfrm flipV="1">
              <a:off x="3131840" y="3645024"/>
              <a:ext cx="2054804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סוגר מסולסל ימני 11"/>
            <p:cNvSpPr/>
            <p:nvPr/>
          </p:nvSpPr>
          <p:spPr>
            <a:xfrm rot="19737925">
              <a:off x="5760131" y="3487259"/>
              <a:ext cx="504056" cy="7478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3731" y="3232720"/>
              <a:ext cx="2660269" cy="64961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he-IL" b="1" dirty="0" smtClean="0">
                  <a:solidFill>
                    <a:srgbClr val="00336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הגדלת תקצוב לקבוצות קיימות</a:t>
              </a:r>
              <a:r>
                <a:rPr lang="en-US" b="1" dirty="0" smtClean="0">
                  <a:solidFill>
                    <a:srgbClr val="00336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b="1" dirty="0" smtClean="0">
                  <a:solidFill>
                    <a:srgbClr val="00336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(32 מ' ₪ בשנה למשך 3 שנים)</a:t>
              </a:r>
              <a:endParaRPr lang="he-IL" sz="1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4" name="סוגר מסולסל ימני 13"/>
            <p:cNvSpPr/>
            <p:nvPr/>
          </p:nvSpPr>
          <p:spPr>
            <a:xfrm rot="19737925">
              <a:off x="6740274" y="4448141"/>
              <a:ext cx="504056" cy="203606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60232" y="4488314"/>
              <a:ext cx="2355304" cy="9094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b="1" dirty="0" smtClean="0">
                  <a:solidFill>
                    <a:srgbClr val="00336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תחום הפעולה של התכנית</a:t>
              </a:r>
              <a:r>
                <a:rPr lang="en-US" b="1" dirty="0" smtClean="0">
                  <a:solidFill>
                    <a:srgbClr val="00336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b="1" dirty="0" smtClean="0">
                  <a:solidFill>
                    <a:srgbClr val="00336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(55 מ' ₪ בשנה למשך 5 שנים)</a:t>
              </a:r>
              <a:endParaRPr lang="he-IL" sz="1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2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60" y="197370"/>
            <a:ext cx="8680938" cy="461665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מטרת התכנית והתפוקות הצפויות</a:t>
            </a:r>
            <a:endParaRPr lang="he-IL" b="1" dirty="0"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76" y="838208"/>
            <a:ext cx="8816072" cy="547111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e-IL" b="1" dirty="0" smtClean="0">
                <a:solidFill>
                  <a:srgbClr val="003366"/>
                </a:solidFill>
              </a:rPr>
              <a:t>מטרת התכנית היא להגדיל את מספר הילדים ובני הנוער העוסקים בספורט תחרותי, באמצעות</a:t>
            </a:r>
          </a:p>
          <a:p>
            <a:r>
              <a:rPr lang="he-IL" b="1" dirty="0" smtClean="0">
                <a:solidFill>
                  <a:srgbClr val="336699"/>
                </a:solidFill>
              </a:rPr>
              <a:t>הרחבת החשיפה </a:t>
            </a:r>
            <a:r>
              <a:rPr lang="he-IL" dirty="0" smtClean="0"/>
              <a:t>של ילדים לספורט, והקניית </a:t>
            </a:r>
            <a:r>
              <a:rPr lang="he-IL" b="1" dirty="0" smtClean="0">
                <a:solidFill>
                  <a:srgbClr val="336699"/>
                </a:solidFill>
              </a:rPr>
              <a:t>ערך האהבה לספורט</a:t>
            </a:r>
          </a:p>
          <a:p>
            <a:r>
              <a:rPr lang="he-IL" b="1" dirty="0" smtClean="0">
                <a:solidFill>
                  <a:srgbClr val="336699"/>
                </a:solidFill>
              </a:rPr>
              <a:t>עידוד ילדים לעסוק בספורט</a:t>
            </a:r>
            <a:r>
              <a:rPr lang="he-IL" dirty="0" smtClean="0"/>
              <a:t>, בענפי הספורט המועדפים בכל רשות מקומית</a:t>
            </a:r>
          </a:p>
          <a:p>
            <a:r>
              <a:rPr lang="he-IL" b="1" dirty="0" smtClean="0">
                <a:solidFill>
                  <a:srgbClr val="336699"/>
                </a:solidFill>
              </a:rPr>
              <a:t>הורדת עלות ההשתתפות </a:t>
            </a:r>
            <a:r>
              <a:rPr lang="he-IL" dirty="0" smtClean="0"/>
              <a:t>של ילדים בקבוצות ספורט, </a:t>
            </a:r>
            <a:r>
              <a:rPr lang="he-IL" b="1" dirty="0" smtClean="0">
                <a:solidFill>
                  <a:srgbClr val="336699"/>
                </a:solidFill>
              </a:rPr>
              <a:t>והורדת עלות הפעלת קבוצת ספורט </a:t>
            </a:r>
            <a:r>
              <a:rPr lang="he-IL" dirty="0" smtClean="0"/>
              <a:t>למועדון</a:t>
            </a:r>
          </a:p>
          <a:p>
            <a:r>
              <a:rPr lang="he-IL" b="1" dirty="0" smtClean="0">
                <a:solidFill>
                  <a:srgbClr val="336699"/>
                </a:solidFill>
              </a:rPr>
              <a:t>רישום הילדים העוסקים בספורט באיגודי הספורט החל מגיל 10</a:t>
            </a:r>
            <a:r>
              <a:rPr lang="he-IL" dirty="0" smtClean="0"/>
              <a:t> והידוק הקשר בין האיגודים למועדונים</a:t>
            </a:r>
          </a:p>
          <a:p>
            <a:endParaRPr lang="he-IL" dirty="0" smtClean="0"/>
          </a:p>
          <a:p>
            <a:pPr marL="0" indent="0">
              <a:buNone/>
            </a:pPr>
            <a:r>
              <a:rPr lang="he-IL" b="1" dirty="0" smtClean="0">
                <a:solidFill>
                  <a:srgbClr val="003366"/>
                </a:solidFill>
              </a:rPr>
              <a:t>תפוקת התכנית והמשמעויות בראיית השנתונים השונים</a:t>
            </a:r>
          </a:p>
          <a:p>
            <a:r>
              <a:rPr lang="he-IL" b="1" dirty="0" smtClean="0">
                <a:solidFill>
                  <a:srgbClr val="336699"/>
                </a:solidFill>
              </a:rPr>
              <a:t>התפוקה הרצויה </a:t>
            </a:r>
            <a:r>
              <a:rPr lang="he-IL" b="1" dirty="0" smtClean="0">
                <a:solidFill>
                  <a:srgbClr val="003366"/>
                </a:solidFill>
              </a:rPr>
              <a:t>– </a:t>
            </a:r>
            <a:r>
              <a:rPr lang="he-IL" dirty="0" smtClean="0"/>
              <a:t>הגדלת מספר הספורטאים הפעילים ב- 50,000 תוך 5 שנים</a:t>
            </a:r>
          </a:p>
          <a:p>
            <a:r>
              <a:rPr lang="he-IL" b="1" dirty="0" smtClean="0">
                <a:solidFill>
                  <a:srgbClr val="336699"/>
                </a:solidFill>
              </a:rPr>
              <a:t>המשמעות</a:t>
            </a:r>
            <a:r>
              <a:rPr lang="he-IL" b="1" dirty="0" smtClean="0">
                <a:solidFill>
                  <a:srgbClr val="003366"/>
                </a:solidFill>
              </a:rPr>
              <a:t> </a:t>
            </a:r>
            <a:r>
              <a:rPr lang="he-IL" dirty="0" smtClean="0"/>
              <a:t>– כניסה של 10,000 ילדים נוספים למעגל הספורטאים הפעילים (מעל גיל 13) בכל שנה</a:t>
            </a:r>
          </a:p>
          <a:p>
            <a:pPr lvl="1"/>
            <a:r>
              <a:rPr lang="he-IL" dirty="0" smtClean="0"/>
              <a:t>לצורך כך נדרשים להירשם לאיגודי הספורט בכל שנתון לפחות 10,000 ילדים (בגיל 10, 11, 12)</a:t>
            </a:r>
          </a:p>
          <a:p>
            <a:r>
              <a:rPr lang="he-IL" b="1" dirty="0" smtClean="0">
                <a:solidFill>
                  <a:srgbClr val="336699"/>
                </a:solidFill>
              </a:rPr>
              <a:t>סה"כ נדרש להגיע במסגרת התכנית ל- 30,000 ספורטאים רשומים באיגודים בגילאי 10-12</a:t>
            </a:r>
          </a:p>
          <a:p>
            <a:pPr>
              <a:buNone/>
            </a:pPr>
            <a:endParaRPr lang="he-IL" b="1" dirty="0" smtClean="0">
              <a:solidFill>
                <a:srgbClr val="336699"/>
              </a:solidFill>
            </a:endParaRPr>
          </a:p>
          <a:p>
            <a:pPr>
              <a:buNone/>
            </a:pPr>
            <a:r>
              <a:rPr lang="he-IL" b="1" dirty="0" smtClean="0">
                <a:solidFill>
                  <a:srgbClr val="003366"/>
                </a:solidFill>
              </a:rPr>
              <a:t>התכנית תעמיד תקציבים בשלושה אופנים: </a:t>
            </a:r>
            <a:r>
              <a:rPr lang="he-IL" b="1" u="sng" dirty="0" smtClean="0">
                <a:solidFill>
                  <a:srgbClr val="003366"/>
                </a:solidFill>
              </a:rPr>
              <a:t>תקצוב</a:t>
            </a:r>
            <a:r>
              <a:rPr lang="he-IL" b="1" dirty="0" smtClean="0">
                <a:solidFill>
                  <a:srgbClr val="003366"/>
                </a:solidFill>
              </a:rPr>
              <a:t> פעילויות, </a:t>
            </a:r>
            <a:r>
              <a:rPr lang="he-IL" b="1" u="sng" dirty="0" smtClean="0">
                <a:solidFill>
                  <a:srgbClr val="003366"/>
                </a:solidFill>
              </a:rPr>
              <a:t>סבסו</a:t>
            </a:r>
            <a:r>
              <a:rPr lang="he-IL" b="1" dirty="0" smtClean="0">
                <a:solidFill>
                  <a:srgbClr val="003366"/>
                </a:solidFill>
              </a:rPr>
              <a:t>ד רשויות מקומיות, </a:t>
            </a:r>
            <a:r>
              <a:rPr lang="he-IL" b="1" u="sng" dirty="0" smtClean="0">
                <a:solidFill>
                  <a:srgbClr val="003366"/>
                </a:solidFill>
              </a:rPr>
              <a:t>תגמו</a:t>
            </a:r>
            <a:r>
              <a:rPr lang="he-IL" b="1" dirty="0" smtClean="0">
                <a:solidFill>
                  <a:srgbClr val="003366"/>
                </a:solidFill>
              </a:rPr>
              <a:t>ל על תוצאות</a:t>
            </a:r>
          </a:p>
        </p:txBody>
      </p:sp>
    </p:spTree>
    <p:extLst>
      <p:ext uri="{BB962C8B-B14F-4D97-AF65-F5344CB8AC3E}">
        <p14:creationId xmlns:p14="http://schemas.microsoft.com/office/powerpoint/2010/main" val="29643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83807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קול קורא לרשות המקומית -תנאי סף</a:t>
            </a:r>
            <a:endParaRPr lang="he-IL" sz="28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123562" cy="5112568"/>
          </a:xfrm>
        </p:spPr>
        <p:txBody>
          <a:bodyPr>
            <a:normAutofit/>
          </a:bodyPr>
          <a:lstStyle/>
          <a:p>
            <a:pPr marL="342900" indent="-342900"/>
            <a:r>
              <a:rPr lang="he-I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ברשות המקומית מכהן מנהל/ת מחלקת ספורט במשרה מלאה.</a:t>
            </a:r>
          </a:p>
          <a:p>
            <a:pPr marL="342900" indent="-342900"/>
            <a:r>
              <a:rPr lang="he-I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ענף/י </a:t>
            </a:r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הספורט המועדפים שנבחרו לתכנית הינם ענפים שהוגדרו בעדיפות בתכנית האב </a:t>
            </a:r>
            <a:r>
              <a:rPr lang="he-I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היישובית.</a:t>
            </a:r>
          </a:p>
          <a:p>
            <a:pPr marL="342900" indent="-342900"/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רשויות מקומיות קטנות יוגבלו במספר הענפים המועדפים שיהיו רשאיות </a:t>
            </a:r>
            <a:r>
              <a:rPr lang="he-I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להגדיר בתוכנית.</a:t>
            </a:r>
          </a:p>
          <a:p>
            <a:pPr marL="342900" indent="-342900"/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הרשות המקומית תבטיח זמינות מתקנים ושעות אימון להרחבת </a:t>
            </a:r>
            <a:r>
              <a:rPr lang="he-I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פעילות.</a:t>
            </a:r>
            <a:endParaRPr lang="he-IL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מינימום פעמיים בשבוע לכל קבוצה מבלי לפגוע בפעילות הקיימת.</a:t>
            </a:r>
          </a:p>
          <a:p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הרשות המקומית מתחייבת להפעיל את הפרויקט למשך 5 שנים.</a:t>
            </a:r>
          </a:p>
          <a:p>
            <a:r>
              <a:rPr lang="he-I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ברשות פועלת אגודת ספורט באותו ענף, אשר תוכל לקלוט את הילדים אשר יסיימו פעילותם בפרחי ספורט.</a:t>
            </a:r>
          </a:p>
          <a:p>
            <a:pPr marL="342900" indent="-342900"/>
            <a:endParaRPr lang="he-IL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he-IL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he-IL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he-IL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323528" y="647669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smtClean="0">
                <a:cs typeface="+mn-cs"/>
              </a:rPr>
              <a:t>תבחינים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785936" y="1770500"/>
            <a:ext cx="8229600" cy="4325112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smtClean="0">
                <a:cs typeface="Narkisim" pitchFamily="2" charset="-79"/>
              </a:rPr>
              <a:t>פעילות קבוצת פרחי ספורט תיעשה עפ"י חוק הספורט.</a:t>
            </a:r>
          </a:p>
          <a:p>
            <a:r>
              <a:rPr lang="he-IL" sz="2000" smtClean="0">
                <a:cs typeface="Narkisim" pitchFamily="2" charset="-79"/>
              </a:rPr>
              <a:t>הרשות לא תקטין את הסכומים אותם היא מקצה לפעילות ספורט ונוער לאומת השנה שקדמה לבקשת התמיכה.</a:t>
            </a:r>
          </a:p>
          <a:p>
            <a:r>
              <a:rPr lang="he-IL" sz="2000" smtClean="0">
                <a:cs typeface="Narkisim" pitchFamily="2" charset="-79"/>
              </a:rPr>
              <a:t>מספר הספורטאים בקבוצה לא יפחת מ- 10 ולא יעלה מעל 15.</a:t>
            </a:r>
          </a:p>
          <a:p>
            <a:r>
              <a:rPr lang="he-IL" sz="2000" smtClean="0">
                <a:cs typeface="Narkisim" pitchFamily="2" charset="-79"/>
              </a:rPr>
              <a:t>לספורטאי תוכנית פרחי ספורט יתבצע רישום נפרד באיגוד.</a:t>
            </a:r>
          </a:p>
          <a:p>
            <a:r>
              <a:rPr lang="he-IL" sz="2000" smtClean="0">
                <a:cs typeface="Narkisim" pitchFamily="2" charset="-79"/>
              </a:rPr>
              <a:t>רישום כל המשתתפים באיגודים השונים.</a:t>
            </a:r>
          </a:p>
          <a:p>
            <a:r>
              <a:rPr lang="he-IL" sz="2000" smtClean="0">
                <a:cs typeface="Narkisim" pitchFamily="2" charset="-79"/>
              </a:rPr>
              <a:t>כל ספורטאי ייקח חלק ב- 4 אירועי ספורט.</a:t>
            </a:r>
          </a:p>
          <a:p>
            <a:endParaRPr lang="he-IL" smtClean="0"/>
          </a:p>
          <a:p>
            <a:pPr marL="109728" indent="0">
              <a:buFont typeface="Arial" panose="020B0604020202020204" pitchFamily="34" charset="0"/>
              <a:buNone/>
            </a:pPr>
            <a:endParaRPr lang="he-IL" dirty="0"/>
          </a:p>
        </p:txBody>
      </p:sp>
      <p:pic>
        <p:nvPicPr>
          <p:cNvPr id="4" name="Picture 2" descr="https://scontent-a-ams.xx.fbcdn.net/hphotos-xfa1/t1.0-9/10407392_673446566024489_61451359773141020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2460" r="5679"/>
          <a:stretch/>
        </p:blipFill>
        <p:spPr bwMode="auto">
          <a:xfrm>
            <a:off x="5750297" y="4120505"/>
            <a:ext cx="2971997" cy="274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929" y="980728"/>
            <a:ext cx="8993798" cy="8309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000" b="1" smtClean="0">
                <a:latin typeface="David" panose="020E0502060401010101" pitchFamily="34" charset="-79"/>
                <a:cs typeface="David" panose="020E0502060401010101" pitchFamily="34" charset="-79"/>
              </a:rPr>
              <a:t>הסבסוד לכל קבוצה בהתאם למפתחות העדפה שהוגדרו בהחלטת הממשלה</a:t>
            </a:r>
            <a:br>
              <a:rPr lang="he-IL" sz="2000" b="1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mtClean="0">
                <a:latin typeface="David" panose="020E0502060401010101" pitchFamily="34" charset="-79"/>
                <a:cs typeface="David" panose="020E0502060401010101" pitchFamily="34" charset="-79"/>
              </a:rPr>
              <a:t>והרשות המקומית תוגבל בסכום שניתן יהיה לגבות מכל ילד</a:t>
            </a:r>
            <a:endParaRPr lang="he-IL" sz="2000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96244" y="1811725"/>
            <a:ext cx="8816072" cy="55431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000" b="1" dirty="0" smtClean="0">
                <a:solidFill>
                  <a:srgbClr val="0033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הרשות המקומית תורשה לגבות מילד שיירשם לקבוצה במסגרת התכנית סכום מרבי כלהלן: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ביישובים במעמד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1-4: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50 ₪ לחודש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(500 ₪ בשנה)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ביישובים במעמד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5-6: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100 ₪ לחודש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(1,000 ₪ בשנה)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ביישובים במעמד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7-8: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150 ₪ לחודש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(1,500 ₪ בשנה)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ביישובים במעמד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8-10: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200 ₪ לחודש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(2,000 ₪ בשנה)</a:t>
            </a:r>
          </a:p>
          <a:p>
            <a:pPr>
              <a:buFont typeface="Arial" panose="020B0604020202020204" pitchFamily="34" charset="0"/>
              <a:buNone/>
            </a:pPr>
            <a:r>
              <a:rPr lang="he-IL" sz="2000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כאמור, תינתן הנחה נוספת על ידי הרשות המקומית למשפחות המתקשות לעמוד בתשלום</a:t>
            </a:r>
          </a:p>
          <a:p>
            <a:pPr>
              <a:buFont typeface="Arial" panose="020B0604020202020204" pitchFamily="34" charset="0"/>
              <a:buNone/>
            </a:pPr>
            <a:endParaRPr lang="he-IL" sz="2000" b="1" dirty="0" smtClean="0">
              <a:solidFill>
                <a:srgbClr val="0033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None/>
            </a:pPr>
            <a:r>
              <a:rPr lang="he-IL" sz="2000" b="1" dirty="0" smtClean="0">
                <a:solidFill>
                  <a:srgbClr val="0033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היקף הסבסוד הבסיסי של קבוצה יהיה </a:t>
            </a:r>
            <a:r>
              <a:rPr lang="he-IL" sz="2000" b="1" u="sng" dirty="0" smtClean="0">
                <a:solidFill>
                  <a:srgbClr val="0033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15,000 ₪ לשנה</a:t>
            </a:r>
          </a:p>
          <a:p>
            <a:pPr marL="185738" indent="-185738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בנוסף, כאמור, ייגבה סכום מהילדים, כך שהסכום הכולל יספיק להפעלת קבוצה</a:t>
            </a:r>
          </a:p>
          <a:p>
            <a:pPr>
              <a:buFont typeface="Arial" panose="020B0604020202020204" pitchFamily="34" charset="0"/>
              <a:buNone/>
            </a:pPr>
            <a:endParaRPr lang="he-IL" sz="2000" b="1" dirty="0" smtClean="0">
              <a:solidFill>
                <a:srgbClr val="0033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None/>
            </a:pPr>
            <a:r>
              <a:rPr lang="he-IL" sz="2000" b="1" dirty="0" smtClean="0">
                <a:solidFill>
                  <a:srgbClr val="0033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יוגדרו מפתחות העדפה (מקדמים) בהתאם להחלטת הממשלה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לילדים בפריפריה החברתית  - 1.5 ליישוב במעמד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1, 0.6 ליישוב במעמד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10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לילדים בפריפריה הגיאוגרפית – 1.5 ליישוב בפריפריה הרחוקה, 0.8 ליישוב במרכז הארץ</a:t>
            </a:r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לילדות – 1.2 לקבוצת בנות רשות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איזורית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1.5 שייט 2  אופניים 1.5</a:t>
            </a:r>
          </a:p>
          <a:p>
            <a:pPr>
              <a:buFont typeface="Arial" panose="020B0604020202020204" pitchFamily="34" charset="0"/>
              <a:buNone/>
            </a:pPr>
            <a:endParaRPr lang="he-IL" sz="2000" dirty="0" smtClean="0"/>
          </a:p>
          <a:p>
            <a:pPr>
              <a:buFont typeface="Arial" panose="020B0604020202020204" pitchFamily="34" charset="0"/>
              <a:buNone/>
            </a:pPr>
            <a:endParaRPr lang="he-IL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e-IL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e-IL" sz="2000" b="1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5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614566" y="911882"/>
            <a:ext cx="8205269" cy="51814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endParaRPr lang="he-IL" sz="1000" smtClean="0"/>
          </a:p>
          <a:p>
            <a:pPr marL="109728" indent="0">
              <a:buFont typeface="Arial" panose="020B0604020202020204" pitchFamily="34" charset="0"/>
              <a:buNone/>
            </a:pPr>
            <a:endParaRPr lang="he-IL" sz="1600" smtClean="0"/>
          </a:p>
          <a:p>
            <a:pPr marL="109728" indent="0">
              <a:buFont typeface="Arial" panose="020B0604020202020204" pitchFamily="34" charset="0"/>
              <a:buNone/>
            </a:pPr>
            <a:endParaRPr lang="he-IL" sz="1600" smtClean="0"/>
          </a:p>
          <a:p>
            <a:pPr>
              <a:lnSpc>
                <a:spcPct val="150000"/>
              </a:lnSpc>
            </a:pPr>
            <a:r>
              <a:rPr lang="he-IL" sz="1800" smtClean="0">
                <a:cs typeface="Narkisim" pitchFamily="2" charset="-79"/>
              </a:rPr>
              <a:t>דירוג למס':____________</a:t>
            </a:r>
          </a:p>
          <a:p>
            <a:pPr>
              <a:lnSpc>
                <a:spcPct val="150000"/>
              </a:lnSpc>
            </a:pPr>
            <a:r>
              <a:rPr lang="he-IL" sz="1800" smtClean="0">
                <a:cs typeface="Narkisim" pitchFamily="2" charset="-79"/>
              </a:rPr>
              <a:t>דירוג פריפריאלי:__________</a:t>
            </a:r>
          </a:p>
          <a:p>
            <a:pPr>
              <a:lnSpc>
                <a:spcPct val="150000"/>
              </a:lnSpc>
            </a:pPr>
            <a:r>
              <a:rPr lang="he-IL" sz="1800" smtClean="0">
                <a:cs typeface="Narkisim" pitchFamily="2" charset="-79"/>
              </a:rPr>
              <a:t>תחשיב שנתי לקבוצת בנים:___________</a:t>
            </a:r>
          </a:p>
          <a:p>
            <a:pPr>
              <a:lnSpc>
                <a:spcPct val="150000"/>
              </a:lnSpc>
            </a:pPr>
            <a:r>
              <a:rPr lang="he-IL" sz="1800" smtClean="0">
                <a:cs typeface="Narkisim" pitchFamily="2" charset="-79"/>
              </a:rPr>
              <a:t>תחשיב שנתי לקבוצת בנות:___________</a:t>
            </a:r>
          </a:p>
          <a:p>
            <a:pPr marL="109728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sz="1800" smtClean="0">
              <a:solidFill>
                <a:schemeClr val="tx1">
                  <a:lumMod val="75000"/>
                  <a:lumOff val="25000"/>
                </a:schemeClr>
              </a:solidFill>
              <a:cs typeface="Narkisim" pitchFamily="2" charset="-79"/>
            </a:endParaRPr>
          </a:p>
          <a:p>
            <a:pPr>
              <a:lnSpc>
                <a:spcPct val="150000"/>
              </a:lnSpc>
            </a:pPr>
            <a:endParaRPr lang="he-IL" sz="1800" smtClean="0">
              <a:solidFill>
                <a:schemeClr val="tx1">
                  <a:lumMod val="75000"/>
                  <a:lumOff val="25000"/>
                </a:schemeClr>
              </a:solidFill>
              <a:cs typeface="Narkisim" pitchFamily="2" charset="-79"/>
            </a:endParaRPr>
          </a:p>
          <a:p>
            <a:pPr marL="0" indent="0">
              <a:lnSpc>
                <a:spcPct val="150000"/>
              </a:lnSpc>
              <a:buClr>
                <a:srgbClr val="003366"/>
              </a:buClr>
              <a:buFont typeface="Arial" panose="020B0604020202020204" pitchFamily="34" charset="0"/>
              <a:buNone/>
            </a:pPr>
            <a:r>
              <a:rPr lang="he-IL" sz="1800" smtClean="0">
                <a:cs typeface="Narkisim" pitchFamily="2" charset="-79"/>
              </a:rPr>
              <a:t>*** תחשיב בסיס 15,000 ₪</a:t>
            </a:r>
          </a:p>
          <a:p>
            <a:pPr marL="0" indent="0">
              <a:lnSpc>
                <a:spcPct val="150000"/>
              </a:lnSpc>
              <a:buClr>
                <a:srgbClr val="003366"/>
              </a:buClr>
              <a:buFont typeface="Arial" panose="020B0604020202020204" pitchFamily="34" charset="0"/>
              <a:buNone/>
            </a:pPr>
            <a:r>
              <a:rPr lang="he-IL" sz="1800" smtClean="0">
                <a:cs typeface="Narkisim" pitchFamily="2" charset="-79"/>
              </a:rPr>
              <a:t>*** תוספת לקבוצת בנות 1500 ₪ </a:t>
            </a:r>
          </a:p>
          <a:p>
            <a:pPr marL="0" indent="0">
              <a:lnSpc>
                <a:spcPct val="150000"/>
              </a:lnSpc>
              <a:buClr>
                <a:srgbClr val="003366"/>
              </a:buClr>
              <a:buFont typeface="Arial" panose="020B0604020202020204" pitchFamily="34" charset="0"/>
              <a:buNone/>
            </a:pPr>
            <a:r>
              <a:rPr lang="he-IL" sz="1800" smtClean="0">
                <a:cs typeface="Narkisim" pitchFamily="2" charset="-79"/>
              </a:rPr>
              <a:t>*** תחשיב לקבוצת שחיה 22,500 ₪</a:t>
            </a:r>
          </a:p>
          <a:p>
            <a:pPr marL="0" indent="0">
              <a:lnSpc>
                <a:spcPct val="150000"/>
              </a:lnSpc>
              <a:buClr>
                <a:srgbClr val="003366"/>
              </a:buClr>
              <a:buFont typeface="Arial" panose="020B0604020202020204" pitchFamily="34" charset="0"/>
              <a:buNone/>
            </a:pPr>
            <a:r>
              <a:rPr lang="he-IL" sz="1800" smtClean="0">
                <a:cs typeface="Narkisim" pitchFamily="2" charset="-79"/>
              </a:rPr>
              <a:t>*** תחשיב קבוצת סקי מים  30,000 ₪  </a:t>
            </a:r>
          </a:p>
          <a:p>
            <a:pPr marL="0" indent="0">
              <a:lnSpc>
                <a:spcPct val="150000"/>
              </a:lnSpc>
              <a:buClr>
                <a:srgbClr val="003366"/>
              </a:buClr>
              <a:buFont typeface="Arial" panose="020B0604020202020204" pitchFamily="34" charset="0"/>
              <a:buNone/>
            </a:pPr>
            <a:r>
              <a:rPr lang="he-IL" sz="1100" smtClean="0">
                <a:cs typeface="Narkisim" pitchFamily="2" charset="-79"/>
              </a:rPr>
              <a:t> </a:t>
            </a:r>
            <a:r>
              <a:rPr lang="he-IL" sz="1200" smtClean="0"/>
              <a:t>                                                         </a:t>
            </a:r>
            <a:endParaRPr lang="he-IL" sz="12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5510"/>
              </p:ext>
            </p:extLst>
          </p:nvPr>
        </p:nvGraphicFramePr>
        <p:xfrm>
          <a:off x="214316" y="3847764"/>
          <a:ext cx="4645716" cy="2989550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906784"/>
                <a:gridCol w="934734"/>
                <a:gridCol w="695117"/>
                <a:gridCol w="1174347"/>
                <a:gridCol w="934734"/>
              </a:tblGrid>
              <a:tr h="76992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400" b="1" u="none" strike="noStrike" dirty="0" smtClean="0">
                          <a:effectLst/>
                        </a:rPr>
                        <a:t>דרוג </a:t>
                      </a:r>
                      <a:r>
                        <a:rPr lang="he-IL" sz="1400" b="1" u="none" strike="noStrike" dirty="0" err="1" smtClean="0">
                          <a:effectLst/>
                        </a:rPr>
                        <a:t>למ"ס</a:t>
                      </a:r>
                      <a:r>
                        <a:rPr lang="he-IL" sz="1400" b="1" u="none" strike="noStrike" dirty="0" smtClean="0">
                          <a:effectLst/>
                        </a:rPr>
                        <a:t> של הרשות המקומית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400" b="1" u="none" strike="noStrike" dirty="0" smtClean="0">
                          <a:effectLst/>
                        </a:rPr>
                        <a:t>מקדם</a:t>
                      </a:r>
                      <a:endParaRPr lang="he-IL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 rowSpan="11">
                  <a:txBody>
                    <a:bodyPr/>
                    <a:lstStyle/>
                    <a:p>
                      <a:pPr algn="ctr" rtl="1" fontAlgn="t"/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400" b="1" u="none" strike="noStrike" dirty="0" smtClean="0">
                          <a:effectLst/>
                        </a:rPr>
                        <a:t>מקדם פריפריאליות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400" b="1" u="none" strike="noStrike" dirty="0" smtClean="0">
                          <a:effectLst/>
                        </a:rPr>
                        <a:t>מקדם</a:t>
                      </a:r>
                      <a:endParaRPr lang="he-IL" sz="1400" b="1" i="0" u="none" strike="noStrike" dirty="0">
                        <a:solidFill>
                          <a:schemeClr val="bg1"/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1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1.5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1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1.5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2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1.4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2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1.4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3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1.3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3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1.3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4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1.2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4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1.2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5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1.1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5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1.1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6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6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1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7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0.9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7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0.95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8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0.8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8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0.9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9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0.7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9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0.85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  <a:tr h="20623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10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0.6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  <a:tc vMerge="1"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u="none" strike="noStrike" dirty="0" smtClean="0">
                          <a:effectLst/>
                        </a:rPr>
                        <a:t>10</a:t>
                      </a:r>
                      <a:endParaRPr lang="he-IL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avid"/>
                      </a:endParaRPr>
                    </a:p>
                  </a:txBody>
                  <a:tcPr marL="8603" marR="8603" marT="8603" marB="0" anchor="ctr"/>
                </a:tc>
                <a:tc>
                  <a:txBody>
                    <a:bodyPr/>
                    <a:lstStyle/>
                    <a:p>
                      <a:pPr marL="180000" algn="ctr" defTabSz="914400" rtl="1" eaLnBrk="1" fontAlgn="b" latinLnBrk="0" hangingPunct="1"/>
                      <a:r>
                        <a:rPr lang="he-IL" sz="1400" u="none" strike="noStrike" kern="1200" dirty="0" smtClean="0">
                          <a:effectLst/>
                        </a:rPr>
                        <a:t>0.8</a:t>
                      </a:r>
                      <a:endParaRPr lang="he-IL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David"/>
                        <a:ea typeface="+mn-ea"/>
                        <a:cs typeface="+mn-cs"/>
                      </a:endParaRPr>
                    </a:p>
                  </a:txBody>
                  <a:tcPr marL="8603" marR="8603" marT="86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68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282628"/>
              </p:ext>
            </p:extLst>
          </p:nvPr>
        </p:nvGraphicFramePr>
        <p:xfrm>
          <a:off x="395288" y="1063625"/>
          <a:ext cx="8137525" cy="578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גליון עבודה" r:id="rId3" imgW="5200650" imgH="4953000" progId="Excel.Sheet.12">
                  <p:embed/>
                </p:oleObj>
              </mc:Choice>
              <mc:Fallback>
                <p:oleObj name="גליון עבודה" r:id="rId3" imgW="5200650" imgH="4953000" progId="Excel.Sheet.12">
                  <p:embed/>
                  <p:pic>
                    <p:nvPicPr>
                      <p:cNvPr id="0" name="אובייקט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63625"/>
                        <a:ext cx="8137525" cy="578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7862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Hebrew Template">
  <a:themeElements>
    <a:clrScheme name="Rotem New Template-hebr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tem New Template-hebr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tem New Template-hebr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3">
        <a:dk1>
          <a:srgbClr val="292929"/>
        </a:dk1>
        <a:lt1>
          <a:srgbClr val="FFFFFF"/>
        </a:lt1>
        <a:dk2>
          <a:srgbClr val="000066"/>
        </a:dk2>
        <a:lt2>
          <a:srgbClr val="F8F8F8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1212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14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15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ערכת נושא1">
  <a:themeElements>
    <a:clrScheme name="ROTEM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336699"/>
      </a:accent2>
      <a:accent3>
        <a:srgbClr val="6699FF"/>
      </a:accent3>
      <a:accent4>
        <a:srgbClr val="99CCFF"/>
      </a:accent4>
      <a:accent5>
        <a:srgbClr val="7F7F7F"/>
      </a:accent5>
      <a:accent6>
        <a:srgbClr val="BFBFBF"/>
      </a:accent6>
      <a:hlink>
        <a:srgbClr val="336699"/>
      </a:hlink>
      <a:folHlink>
        <a:srgbClr val="777777"/>
      </a:folHlink>
    </a:clrScheme>
    <a:fontScheme name="Rotem New Template-hebr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tem New Template-hebr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3">
        <a:dk1>
          <a:srgbClr val="292929"/>
        </a:dk1>
        <a:lt1>
          <a:srgbClr val="FFFFFF"/>
        </a:lt1>
        <a:dk2>
          <a:srgbClr val="000066"/>
        </a:dk2>
        <a:lt2>
          <a:srgbClr val="F8F8F8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1212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14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15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ערכת נושא1">
  <a:themeElements>
    <a:clrScheme name="ROTEM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336699"/>
      </a:accent2>
      <a:accent3>
        <a:srgbClr val="6699FF"/>
      </a:accent3>
      <a:accent4>
        <a:srgbClr val="99CCFF"/>
      </a:accent4>
      <a:accent5>
        <a:srgbClr val="7F7F7F"/>
      </a:accent5>
      <a:accent6>
        <a:srgbClr val="BFBFBF"/>
      </a:accent6>
      <a:hlink>
        <a:srgbClr val="336699"/>
      </a:hlink>
      <a:folHlink>
        <a:srgbClr val="777777"/>
      </a:folHlink>
    </a:clrScheme>
    <a:fontScheme name="Rotem New Template-hebr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tem New Template-hebr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em New Template-hebrew 13">
        <a:dk1>
          <a:srgbClr val="292929"/>
        </a:dk1>
        <a:lt1>
          <a:srgbClr val="FFFFFF"/>
        </a:lt1>
        <a:dk2>
          <a:srgbClr val="000066"/>
        </a:dk2>
        <a:lt2>
          <a:srgbClr val="F8F8F8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1212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14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em New Template-hebrew 15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EM">
    <a:dk1>
      <a:sysClr val="windowText" lastClr="000000"/>
    </a:dk1>
    <a:lt1>
      <a:sysClr val="window" lastClr="FFFFFF"/>
    </a:lt1>
    <a:dk2>
      <a:srgbClr val="003366"/>
    </a:dk2>
    <a:lt2>
      <a:srgbClr val="FFFFFF"/>
    </a:lt2>
    <a:accent1>
      <a:srgbClr val="003366"/>
    </a:accent1>
    <a:accent2>
      <a:srgbClr val="336699"/>
    </a:accent2>
    <a:accent3>
      <a:srgbClr val="6699FF"/>
    </a:accent3>
    <a:accent4>
      <a:srgbClr val="99CCFF"/>
    </a:accent4>
    <a:accent5>
      <a:srgbClr val="7F7F7F"/>
    </a:accent5>
    <a:accent6>
      <a:srgbClr val="BFBFBF"/>
    </a:accent6>
    <a:hlink>
      <a:srgbClr val="0066FF"/>
    </a:hlink>
    <a:folHlink>
      <a:srgbClr val="777777"/>
    </a:folHlink>
  </a:clrScheme>
  <a:fontScheme name="Rotem New Template-hebrew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OTEM">
    <a:dk1>
      <a:sysClr val="windowText" lastClr="000000"/>
    </a:dk1>
    <a:lt1>
      <a:sysClr val="window" lastClr="FFFFFF"/>
    </a:lt1>
    <a:dk2>
      <a:srgbClr val="003366"/>
    </a:dk2>
    <a:lt2>
      <a:srgbClr val="FFFFFF"/>
    </a:lt2>
    <a:accent1>
      <a:srgbClr val="003366"/>
    </a:accent1>
    <a:accent2>
      <a:srgbClr val="336699"/>
    </a:accent2>
    <a:accent3>
      <a:srgbClr val="6699FF"/>
    </a:accent3>
    <a:accent4>
      <a:srgbClr val="99CCFF"/>
    </a:accent4>
    <a:accent5>
      <a:srgbClr val="7F7F7F"/>
    </a:accent5>
    <a:accent6>
      <a:srgbClr val="BFBFBF"/>
    </a:accent6>
    <a:hlink>
      <a:srgbClr val="0066FF"/>
    </a:hlink>
    <a:folHlink>
      <a:srgbClr val="777777"/>
    </a:folHlink>
  </a:clrScheme>
  <a:fontScheme name="Rotem New Template-hebrew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OTEM">
    <a:dk1>
      <a:sysClr val="windowText" lastClr="000000"/>
    </a:dk1>
    <a:lt1>
      <a:sysClr val="window" lastClr="FFFFFF"/>
    </a:lt1>
    <a:dk2>
      <a:srgbClr val="003366"/>
    </a:dk2>
    <a:lt2>
      <a:srgbClr val="FFFFFF"/>
    </a:lt2>
    <a:accent1>
      <a:srgbClr val="003366"/>
    </a:accent1>
    <a:accent2>
      <a:srgbClr val="336699"/>
    </a:accent2>
    <a:accent3>
      <a:srgbClr val="6699FF"/>
    </a:accent3>
    <a:accent4>
      <a:srgbClr val="99CCFF"/>
    </a:accent4>
    <a:accent5>
      <a:srgbClr val="7F7F7F"/>
    </a:accent5>
    <a:accent6>
      <a:srgbClr val="BFBFBF"/>
    </a:accent6>
    <a:hlink>
      <a:srgbClr val="0066FF"/>
    </a:hlink>
    <a:folHlink>
      <a:srgbClr val="777777"/>
    </a:folHlink>
  </a:clrScheme>
  <a:fontScheme name="Rotem New Template-hebrew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ROTEM">
    <a:dk1>
      <a:sysClr val="windowText" lastClr="000000"/>
    </a:dk1>
    <a:lt1>
      <a:sysClr val="window" lastClr="FFFFFF"/>
    </a:lt1>
    <a:dk2>
      <a:srgbClr val="003366"/>
    </a:dk2>
    <a:lt2>
      <a:srgbClr val="FFFFFF"/>
    </a:lt2>
    <a:accent1>
      <a:srgbClr val="003366"/>
    </a:accent1>
    <a:accent2>
      <a:srgbClr val="336699"/>
    </a:accent2>
    <a:accent3>
      <a:srgbClr val="6699FF"/>
    </a:accent3>
    <a:accent4>
      <a:srgbClr val="99CCFF"/>
    </a:accent4>
    <a:accent5>
      <a:srgbClr val="7F7F7F"/>
    </a:accent5>
    <a:accent6>
      <a:srgbClr val="BFBFBF"/>
    </a:accent6>
    <a:hlink>
      <a:srgbClr val="0066FF"/>
    </a:hlink>
    <a:folHlink>
      <a:srgbClr val="777777"/>
    </a:folHlink>
  </a:clrScheme>
  <a:fontScheme name="Rotem New Template-hebrew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8045</TotalTime>
  <Words>1592</Words>
  <Application>Microsoft Office PowerPoint</Application>
  <PresentationFormat>‫הצגה על המסך (4:3)</PresentationFormat>
  <Paragraphs>584</Paragraphs>
  <Slides>25</Slides>
  <Notes>4</Notes>
  <HiddenSlides>0</HiddenSlides>
  <MMClips>0</MMClips>
  <ScaleCrop>false</ScaleCrop>
  <HeadingPairs>
    <vt:vector size="6" baseType="variant">
      <vt:variant>
        <vt:lpstr>ערכת נושא</vt:lpstr>
      </vt:variant>
      <vt:variant>
        <vt:i4>5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1" baseType="lpstr">
      <vt:lpstr>ערכת נושא Office</vt:lpstr>
      <vt:lpstr>4_Hebrew Template</vt:lpstr>
      <vt:lpstr>1_ערכת נושא1</vt:lpstr>
      <vt:lpstr>ערכת נושא1</vt:lpstr>
      <vt:lpstr>1_ערכת נושא Office</vt:lpstr>
      <vt:lpstr>גליון עבודה</vt:lpstr>
      <vt:lpstr>מצגת של PowerPoint</vt:lpstr>
      <vt:lpstr>מצגת של PowerPoint</vt:lpstr>
      <vt:lpstr>מצגת של PowerPoint</vt:lpstr>
      <vt:lpstr>מטרת התכנית והתפוקות הצפויות</vt:lpstr>
      <vt:lpstr>קול קורא לרשות המקומית -תנאי סף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השיטה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nurit</dc:creator>
  <cp:lastModifiedBy>nurit</cp:lastModifiedBy>
  <cp:revision>154</cp:revision>
  <cp:lastPrinted>2015-06-14T07:40:19Z</cp:lastPrinted>
  <dcterms:created xsi:type="dcterms:W3CDTF">2015-01-25T14:21:55Z</dcterms:created>
  <dcterms:modified xsi:type="dcterms:W3CDTF">2016-08-10T12:46:37Z</dcterms:modified>
</cp:coreProperties>
</file>